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68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54D941-7940-4254-AF12-4A0F7F806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85F9AE-2A68-418B-A0B8-8A8561891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2FD335-627C-4BCA-B101-4A3583FB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09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1E86F-C758-4260-9756-013F9A6A9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302ABB6-5851-4FCE-BCF1-DEA9931FB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DD59C8-BF63-4F07-929A-51FD27A5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08B67D-33F7-4F7C-99C9-E2A9753A1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D520A4-FE82-4874-A0B8-9AC460BF5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410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82649F2-12E1-482C-9F7A-7748AF5C5D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56ECF0E-1956-4183-B0AE-31EB051C46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92F13C-6581-4D02-85AF-2450BAF1F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85E1D7-875C-472B-A465-27B4C728F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808D17-E24F-44A2-A81D-EF8F6D89B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943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E68265-CE6C-456F-8528-6A3A266DF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92937-D3E6-4667-B5E0-D93FEDA0C1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BD7C94-0DF7-4A1A-B4FE-77A1911B5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52A107-5FD5-46A8-869C-7C7475C91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5ED6C-D620-4822-A782-03AC28A0B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3950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3AEA63-C7C5-4CDD-98E2-AE5B4EE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F74E59-2BED-45BD-BCF5-6D894860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66BFC8-99FD-481D-AD60-9F63CC1B2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187B8E-DB70-47F0-95D3-409BFF606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F88AB2-94C9-4D33-A6C0-CA69A86CE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8938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F1620-EDBD-419A-9D3F-04F254A8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549D6-DC13-4340-87A6-ABEEAF3303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3942A7-8CE7-458A-B0B0-4BBC25A2C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188DA9-118C-4C6E-82B1-B8C876A3A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FAC18B6-3B0B-4446-87E1-BBAF734AA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9243E9D-3F08-4669-8882-0D0C01471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1150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D8928-1051-4456-BFED-40236D7F9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B3F10B-4153-4405-8344-FB232D1498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7C44E8-0759-4C70-BD1A-E20FE9F961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A8D3AD9-A629-41C3-93DB-F949757E5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EE48363-ECF0-4EE1-B990-28B7783456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5BB93E2-6B93-4831-9B90-BA7B33880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AA1AABE-CB8A-41CC-B0B7-2CCE01F59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FFEEB25-FCB9-4440-A11F-F555C758E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978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D90953-3F23-4545-820D-9B6F0763A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44" y="74815"/>
            <a:ext cx="10515600" cy="498764"/>
          </a:xfrm>
        </p:spPr>
        <p:txBody>
          <a:bodyPr>
            <a:normAutofit/>
          </a:bodyPr>
          <a:lstStyle>
            <a:lvl1pPr>
              <a:defRPr sz="28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15AAF4-EC69-45DA-9F83-9B81BF95F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596A42-920D-4F74-9D10-FEB5A216E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7D0F475-C54E-499F-B7DB-C2B9815FB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488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56D4B4A-5B65-45CD-BA7D-7BE8A816D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54BCD5-0B01-4E55-814B-2BA984B5D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F26521-8895-4016-AA49-AA9EA73F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179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F0A36B-B5E7-4BFE-919E-9FBAA3A20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8F52FD-ACC6-448A-8D95-02B0D044B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4F9D860-7F08-4489-A089-7CB793E3BC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A99C76-E3D6-470E-B9D0-900DF978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DDA70D-E9B0-45C5-9DEE-B13BC44C3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5AD803-91E1-412F-97B8-0858661A5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9884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A99AD-4B46-4308-AC31-AFE21EF3E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EC3C238-A1D1-4490-A19F-F638113ED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41829D-4CF2-4EB5-B3F2-E5A722F57B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CEC19A-6F8E-495E-8055-E716E5776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D436CE-7B12-4750-9740-6136DF52B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5E58C4-A61A-451F-BBDF-B89881B65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220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FC013C-5679-4F03-9D58-C48FAB93B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3F72F-0DBA-48DA-91F0-80BB4D6D5B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5836E-B368-4A55-B108-AFC749774D96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FCE64C-74E9-4788-A11C-DB2CED37AF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B708CB-369D-4CA5-B43D-5922FFF27D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E77E2-98EA-41B1-8AFC-084F70E82A4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9B15AC-CA9F-4B5A-AF52-C602F988D355}"/>
              </a:ext>
            </a:extLst>
          </p:cNvPr>
          <p:cNvSpPr/>
          <p:nvPr userDrawn="1"/>
        </p:nvSpPr>
        <p:spPr>
          <a:xfrm>
            <a:off x="0" y="-1"/>
            <a:ext cx="12192000" cy="650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387922-0588-491D-9F09-7AE140436D85}"/>
              </a:ext>
            </a:extLst>
          </p:cNvPr>
          <p:cNvSpPr/>
          <p:nvPr userDrawn="1"/>
        </p:nvSpPr>
        <p:spPr>
          <a:xfrm>
            <a:off x="0" y="650033"/>
            <a:ext cx="12192000" cy="82492"/>
          </a:xfrm>
          <a:prstGeom prst="rect">
            <a:avLst/>
          </a:prstGeom>
          <a:solidFill>
            <a:srgbClr val="E768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2AB435C-B0C2-4602-8F48-D48D0606F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47" y="50377"/>
            <a:ext cx="10515600" cy="5492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pic>
        <p:nvPicPr>
          <p:cNvPr id="1026" name="Picture 2" descr="힘내">
            <a:extLst>
              <a:ext uri="{FF2B5EF4-FFF2-40B4-BE49-F238E27FC236}">
                <a16:creationId xmlns:a16="http://schemas.microsoft.com/office/drawing/2014/main" id="{9FC30C7E-5953-4CB8-A217-9ABCC463CE5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0548" y="105939"/>
            <a:ext cx="1047750" cy="43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downloads/guis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깃으로 무엇을 할 수 있을까</a:t>
            </a:r>
            <a:r>
              <a:rPr lang="en-US" altLang="ko-KR" b="1"/>
              <a:t>?</a:t>
            </a:r>
            <a:endParaRPr lang="ko-KR" alt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872456" y="1744910"/>
            <a:ext cx="4605556" cy="1112549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버전 관리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ko-KR" altLang="en-US" sz="1400"/>
              <a:t>문서를 수 정할 때마다 언제 수정했는지</a:t>
            </a:r>
            <a:r>
              <a:rPr lang="en-US" altLang="ko-KR" sz="1400"/>
              <a:t>, </a:t>
            </a:r>
            <a:r>
              <a:rPr lang="ko-KR" altLang="en-US" sz="1400"/>
              <a:t>어떤 것을 변경했는지 편하고 구체적으로 기록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BD6081-F192-4EE3-BCC9-EF612C911832}"/>
              </a:ext>
            </a:extLst>
          </p:cNvPr>
          <p:cNvSpPr/>
          <p:nvPr/>
        </p:nvSpPr>
        <p:spPr>
          <a:xfrm>
            <a:off x="872456" y="3216408"/>
            <a:ext cx="4605556" cy="111254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백업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ko-KR" altLang="en-US" sz="1400"/>
              <a:t>현재 컴퓨터의 자료를 인터넷 상의 공간</a:t>
            </a:r>
            <a:r>
              <a:rPr lang="en-US" altLang="ko-KR" sz="1400"/>
              <a:t>(</a:t>
            </a:r>
            <a:r>
              <a:rPr lang="ko-KR" altLang="en-US" sz="1400"/>
              <a:t>원격 저장소</a:t>
            </a:r>
            <a:r>
              <a:rPr lang="en-US" altLang="ko-KR" sz="1400"/>
              <a:t>)</a:t>
            </a:r>
            <a:r>
              <a:rPr lang="ko-KR" altLang="en-US" sz="1400"/>
              <a:t>에 백업</a:t>
            </a:r>
            <a:r>
              <a:rPr lang="en-US" altLang="ko-KR" sz="1400"/>
              <a:t>. </a:t>
            </a:r>
            <a:r>
              <a:rPr lang="ko-KR" altLang="en-US" sz="1400"/>
              <a:t>주로 깃허브</a:t>
            </a:r>
            <a:r>
              <a:rPr lang="en-US" altLang="ko-KR" sz="1400"/>
              <a:t>(GitHub) </a:t>
            </a:r>
            <a:r>
              <a:rPr lang="ko-KR" altLang="en-US" sz="1400"/>
              <a:t>사용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53C4E51-52F8-4D1B-9FCB-B4FFF786DF42}"/>
              </a:ext>
            </a:extLst>
          </p:cNvPr>
          <p:cNvSpPr/>
          <p:nvPr/>
        </p:nvSpPr>
        <p:spPr>
          <a:xfrm>
            <a:off x="872456" y="4687906"/>
            <a:ext cx="4605556" cy="1112549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/>
              <a:t>협업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ko-KR" altLang="en-US" sz="1400"/>
              <a:t>원격 저장소를 기준으로 여러 사람이 함께 일할 수 있음</a:t>
            </a:r>
            <a:r>
              <a:rPr lang="en-US" altLang="ko-KR" sz="1400"/>
              <a:t>. </a:t>
            </a:r>
            <a:r>
              <a:rPr lang="ko-KR" altLang="en-US" sz="1400"/>
              <a:t>누가 언제 어느 부분을 수정했는지 기록됨</a:t>
            </a:r>
          </a:p>
        </p:txBody>
      </p:sp>
      <p:pic>
        <p:nvPicPr>
          <p:cNvPr id="13" name="그림 12" descr="시계이(가) 표시된 사진&#10;&#10;자동 생성된 설명">
            <a:extLst>
              <a:ext uri="{FF2B5EF4-FFF2-40B4-BE49-F238E27FC236}">
                <a16:creationId xmlns:a16="http://schemas.microsoft.com/office/drawing/2014/main" id="{0A825355-9DB1-4EBF-B90C-7FFCF7D9F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95" y="2624194"/>
            <a:ext cx="3095238" cy="2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94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버전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실습</a:t>
            </a:r>
            <a:r>
              <a:rPr lang="en-US" altLang="ko-KR" b="1"/>
              <a:t>] </a:t>
            </a:r>
            <a:r>
              <a:rPr lang="ko-KR" altLang="en-US" b="1"/>
              <a:t>작업 트리에서 문서 수정하기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E0A4E-E2DF-41E9-9C5E-0FF689E7983C}"/>
              </a:ext>
            </a:extLst>
          </p:cNvPr>
          <p:cNvSpPr txBox="1"/>
          <p:nvPr/>
        </p:nvSpPr>
        <p:spPr>
          <a:xfrm>
            <a:off x="645952" y="1812508"/>
            <a:ext cx="380585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1) </a:t>
            </a:r>
            <a:r>
              <a:rPr lang="en-US" altLang="ko-KR" sz="1400" b="1"/>
              <a:t>git status </a:t>
            </a:r>
            <a:br>
              <a:rPr lang="en-US" altLang="ko-KR" sz="1400"/>
            </a:br>
            <a:r>
              <a:rPr lang="ko-KR" altLang="en-US" sz="1400"/>
              <a:t>저장소 상태 확인 </a:t>
            </a:r>
            <a:r>
              <a:rPr lang="en-US" altLang="ko-KR" sz="1400"/>
              <a:t>(</a:t>
            </a:r>
            <a:r>
              <a:rPr lang="ko-KR" altLang="en-US" sz="1400"/>
              <a:t>앞에서</a:t>
            </a:r>
            <a:r>
              <a:rPr lang="en-US" altLang="ko-KR" sz="1400"/>
              <a:t> </a:t>
            </a:r>
            <a:r>
              <a:rPr lang="ko-KR" altLang="en-US" sz="1400"/>
              <a:t>초기화한 </a:t>
            </a:r>
            <a:r>
              <a:rPr lang="en-US" altLang="ko-KR" sz="1400"/>
              <a:t>hello-git)</a:t>
            </a:r>
            <a:endParaRPr lang="ko-KR" altLang="en-US" sz="1400"/>
          </a:p>
        </p:txBody>
      </p:sp>
      <p:pic>
        <p:nvPicPr>
          <p:cNvPr id="7" name="그림 6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58115C4A-D98C-4214-978B-E0F097D5E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23" y="2638059"/>
            <a:ext cx="3324115" cy="1112024"/>
          </a:xfrm>
          <a:prstGeom prst="rect">
            <a:avLst/>
          </a:prstGeom>
        </p:spPr>
      </p:pic>
      <p:grpSp>
        <p:nvGrpSpPr>
          <p:cNvPr id="30" name="그룹 29">
            <a:extLst>
              <a:ext uri="{FF2B5EF4-FFF2-40B4-BE49-F238E27FC236}">
                <a16:creationId xmlns:a16="http://schemas.microsoft.com/office/drawing/2014/main" id="{7034A304-7262-429A-AFA6-084D9FABAB62}"/>
              </a:ext>
            </a:extLst>
          </p:cNvPr>
          <p:cNvGrpSpPr/>
          <p:nvPr/>
        </p:nvGrpSpPr>
        <p:grpSpPr>
          <a:xfrm>
            <a:off x="3026651" y="2669083"/>
            <a:ext cx="2734488" cy="667995"/>
            <a:chOff x="3026651" y="2669083"/>
            <a:chExt cx="2734488" cy="667995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6432F0F2-8BB4-4E7E-808D-36769851A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3429" y="2669083"/>
              <a:ext cx="2717710" cy="229828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9D923F2B-DDE7-43B5-A6EE-96AF01366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6651" y="2849596"/>
              <a:ext cx="2717710" cy="487482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812CAD-638E-4040-9AA4-6D00324A8E9D}"/>
              </a:ext>
            </a:extLst>
          </p:cNvPr>
          <p:cNvSpPr txBox="1"/>
          <p:nvPr/>
        </p:nvSpPr>
        <p:spPr>
          <a:xfrm>
            <a:off x="645952" y="4127041"/>
            <a:ext cx="198804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2) </a:t>
            </a:r>
            <a:r>
              <a:rPr lang="en-US" altLang="ko-KR" sz="1400" b="1"/>
              <a:t>vim hello.txt</a:t>
            </a:r>
            <a:br>
              <a:rPr lang="en-US" altLang="ko-KR" sz="1400"/>
            </a:br>
            <a:r>
              <a:rPr lang="ko-KR" altLang="en-US" sz="1400"/>
              <a:t>빔 편집기로 문서 작성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C692CF-00C5-4BE2-AC07-197E4463B7C1}"/>
              </a:ext>
            </a:extLst>
          </p:cNvPr>
          <p:cNvSpPr txBox="1"/>
          <p:nvPr/>
        </p:nvSpPr>
        <p:spPr>
          <a:xfrm>
            <a:off x="1052817" y="4906731"/>
            <a:ext cx="3324115" cy="13433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빔 화면에서 </a:t>
            </a:r>
            <a:r>
              <a:rPr lang="en-US" altLang="ko-KR" sz="1400"/>
              <a:t>[I] </a:t>
            </a:r>
            <a:r>
              <a:rPr lang="ko-KR" altLang="en-US" sz="1400"/>
              <a:t>또는 </a:t>
            </a:r>
            <a:r>
              <a:rPr lang="en-US" altLang="ko-KR" sz="1400"/>
              <a:t>[A] </a:t>
            </a:r>
            <a:r>
              <a:rPr lang="ko-KR" altLang="en-US" sz="1400"/>
              <a:t>누르고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숫자 </a:t>
            </a:r>
            <a:r>
              <a:rPr lang="en-US" altLang="ko-KR" sz="1400"/>
              <a:t>‘1’ </a:t>
            </a:r>
            <a:r>
              <a:rPr lang="ko-KR" altLang="en-US" sz="1400"/>
              <a:t>입력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[ESC] </a:t>
            </a:r>
            <a:r>
              <a:rPr lang="ko-KR" altLang="en-US" sz="1400"/>
              <a:t>누른 후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‘:wq’</a:t>
            </a:r>
            <a:r>
              <a:rPr lang="ko-KR" altLang="en-US" sz="1400"/>
              <a:t> </a:t>
            </a:r>
            <a:r>
              <a:rPr lang="en-US" altLang="ko-KR" sz="1400"/>
              <a:t>+</a:t>
            </a:r>
            <a:r>
              <a:rPr lang="ko-KR" altLang="en-US" sz="1400"/>
              <a:t> </a:t>
            </a:r>
            <a:r>
              <a:rPr lang="en-US" altLang="ko-KR" sz="1400"/>
              <a:t>[Enter]</a:t>
            </a:r>
            <a:r>
              <a:rPr lang="ko-KR" altLang="en-US" sz="1400"/>
              <a:t> 눌러서 저장 </a:t>
            </a:r>
            <a:r>
              <a:rPr lang="en-US" altLang="ko-KR" sz="1400"/>
              <a:t>&amp; </a:t>
            </a:r>
            <a:r>
              <a:rPr lang="ko-KR" altLang="en-US" sz="1400"/>
              <a:t>종료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0440A0D-EF96-47E7-9A79-32E1DCDE4E4B}"/>
              </a:ext>
            </a:extLst>
          </p:cNvPr>
          <p:cNvSpPr txBox="1"/>
          <p:nvPr/>
        </p:nvSpPr>
        <p:spPr>
          <a:xfrm>
            <a:off x="6598775" y="1812508"/>
            <a:ext cx="419807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3) </a:t>
            </a:r>
            <a:r>
              <a:rPr lang="en-US" altLang="ko-KR" sz="1400" b="1"/>
              <a:t>ls -la</a:t>
            </a:r>
            <a:br>
              <a:rPr lang="en-US" altLang="ko-KR" sz="1400"/>
            </a:br>
            <a:r>
              <a:rPr lang="ko-KR" altLang="en-US" sz="1400"/>
              <a:t>디렉터리 안에 </a:t>
            </a:r>
            <a:r>
              <a:rPr lang="en-US" altLang="ko-KR" sz="1400"/>
              <a:t>hello.txt </a:t>
            </a:r>
            <a:r>
              <a:rPr lang="ko-KR" altLang="en-US" sz="1400"/>
              <a:t>문서가 만들어졌는지 확인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582943E-C531-4E6F-ABE4-8690FCB41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761" y="2618844"/>
            <a:ext cx="3183863" cy="80265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73B17FB-AB27-4025-A441-335D45F00486}"/>
              </a:ext>
            </a:extLst>
          </p:cNvPr>
          <p:cNvSpPr txBox="1"/>
          <p:nvPr/>
        </p:nvSpPr>
        <p:spPr>
          <a:xfrm>
            <a:off x="6598775" y="3941399"/>
            <a:ext cx="3476593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4) </a:t>
            </a:r>
            <a:r>
              <a:rPr lang="en-US" altLang="ko-KR" sz="1400" b="1"/>
              <a:t>git status</a:t>
            </a:r>
            <a:br>
              <a:rPr lang="en-US" altLang="ko-KR" sz="1400"/>
            </a:br>
            <a:r>
              <a:rPr lang="ko-KR" altLang="en-US" sz="1400"/>
              <a:t>다시 저장소 상태 확인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C00000"/>
                </a:solidFill>
                <a:sym typeface="Wingdings" panose="05000000000000000000" pitchFamily="2" charset="2"/>
              </a:rPr>
              <a:t>untracked files</a:t>
            </a:r>
            <a:endParaRPr lang="ko-KR" altLang="en-US" sz="1400">
              <a:solidFill>
                <a:srgbClr val="C00000"/>
              </a:solidFill>
            </a:endParaRPr>
          </a:p>
        </p:txBody>
      </p:sp>
      <p:pic>
        <p:nvPicPr>
          <p:cNvPr id="25" name="그림 2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3E01C158-5A8A-4335-A2C6-BB443523B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294" y="4701717"/>
            <a:ext cx="4138889" cy="14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3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버전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실습</a:t>
            </a:r>
            <a:r>
              <a:rPr lang="en-US" altLang="ko-KR" b="1"/>
              <a:t>] </a:t>
            </a:r>
            <a:r>
              <a:rPr lang="ko-KR" altLang="en-US" b="1"/>
              <a:t>수정한 파일을 스테이징하기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2E0A4E-E2DF-41E9-9C5E-0FF689E7983C}"/>
              </a:ext>
            </a:extLst>
          </p:cNvPr>
          <p:cNvSpPr txBox="1"/>
          <p:nvPr/>
        </p:nvSpPr>
        <p:spPr>
          <a:xfrm>
            <a:off x="645952" y="1812508"/>
            <a:ext cx="4666149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1) </a:t>
            </a:r>
            <a:r>
              <a:rPr lang="en-US" altLang="ko-KR" sz="1400" b="1"/>
              <a:t>git add hello.txt </a:t>
            </a:r>
            <a:br>
              <a:rPr lang="en-US" altLang="ko-KR" sz="1400"/>
            </a:br>
            <a:r>
              <a:rPr lang="ko-KR" altLang="en-US" sz="1400"/>
              <a:t>작업 트리에서 수정한 파일</a:t>
            </a:r>
            <a:r>
              <a:rPr lang="en-US" altLang="ko-KR" sz="1400"/>
              <a:t>(hello.txt)</a:t>
            </a:r>
            <a:r>
              <a:rPr lang="ko-KR" altLang="en-US" sz="1400"/>
              <a:t>을 스테이지에 추가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1D042-D924-4775-BB7D-B97D8E3F624E}"/>
              </a:ext>
            </a:extLst>
          </p:cNvPr>
          <p:cNvSpPr txBox="1"/>
          <p:nvPr/>
        </p:nvSpPr>
        <p:spPr>
          <a:xfrm>
            <a:off x="645952" y="3023889"/>
            <a:ext cx="4399218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2) </a:t>
            </a:r>
            <a:r>
              <a:rPr lang="en-US" altLang="ko-KR" sz="1400" b="1"/>
              <a:t>git status</a:t>
            </a:r>
            <a:br>
              <a:rPr lang="en-US" altLang="ko-KR" sz="1400"/>
            </a:br>
            <a:r>
              <a:rPr lang="ko-KR" altLang="en-US" sz="1400"/>
              <a:t>다시 저장소 상태 확인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C00000"/>
                </a:solidFill>
                <a:sym typeface="Wingdings" panose="05000000000000000000" pitchFamily="2" charset="2"/>
              </a:rPr>
              <a:t>changes to be committed</a:t>
            </a:r>
            <a:endParaRPr lang="ko-KR" altLang="en-US" sz="1400">
              <a:solidFill>
                <a:srgbClr val="C00000"/>
              </a:solidFill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C108FFF-8BF6-4833-A0C1-38189851E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4"/>
          <a:stretch/>
        </p:blipFill>
        <p:spPr>
          <a:xfrm>
            <a:off x="956345" y="3887147"/>
            <a:ext cx="3021232" cy="148601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E0BE008B-1D0C-4CEF-8453-1DCA2083FC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973" y="4770347"/>
            <a:ext cx="4993653" cy="145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825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버전 만들기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32AA2-9187-41DF-A6B3-0DA3EFC125AA}"/>
              </a:ext>
            </a:extLst>
          </p:cNvPr>
          <p:cNvSpPr txBox="1"/>
          <p:nvPr/>
        </p:nvSpPr>
        <p:spPr>
          <a:xfrm>
            <a:off x="738231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실습</a:t>
            </a:r>
            <a:r>
              <a:rPr lang="en-US" altLang="ko-KR" b="1"/>
              <a:t>] </a:t>
            </a:r>
            <a:r>
              <a:rPr lang="ko-KR" altLang="en-US" b="1"/>
              <a:t>스테이지에</a:t>
            </a:r>
            <a:r>
              <a:rPr lang="en-US" altLang="ko-KR" b="1"/>
              <a:t> </a:t>
            </a:r>
            <a:r>
              <a:rPr lang="ko-KR" altLang="en-US" b="1"/>
              <a:t>있는 파일을 커밋하기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C977-1490-4A4D-8F46-7C69D33A7E79}"/>
              </a:ext>
            </a:extLst>
          </p:cNvPr>
          <p:cNvSpPr txBox="1"/>
          <p:nvPr/>
        </p:nvSpPr>
        <p:spPr>
          <a:xfrm>
            <a:off x="864066" y="1812508"/>
            <a:ext cx="4708340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1) </a:t>
            </a:r>
            <a:r>
              <a:rPr lang="en-US" altLang="ko-KR" sz="1400" b="1"/>
              <a:t>git commit –m “message1” 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버전을</a:t>
            </a:r>
            <a:r>
              <a:rPr lang="en-US" altLang="ko-KR" sz="1400"/>
              <a:t> </a:t>
            </a:r>
            <a:r>
              <a:rPr lang="ko-KR" altLang="en-US" sz="1400"/>
              <a:t>만드는 것을 </a:t>
            </a:r>
            <a:r>
              <a:rPr lang="en-US" altLang="ko-KR" sz="1400"/>
              <a:t>‘</a:t>
            </a:r>
            <a:r>
              <a:rPr lang="ko-KR" altLang="en-US" sz="1400"/>
              <a:t>커밋한다</a:t>
            </a:r>
            <a:r>
              <a:rPr lang="en-US" altLang="ko-KR" sz="1400"/>
              <a:t>’</a:t>
            </a:r>
            <a:r>
              <a:rPr lang="ko-KR" altLang="en-US" sz="1400"/>
              <a:t>라고 함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버전에 어떤 변경이 있었는지 메시지를 함께 기록해 둠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6F45E-5EAD-450A-9361-9996F458D266}"/>
              </a:ext>
            </a:extLst>
          </p:cNvPr>
          <p:cNvSpPr txBox="1"/>
          <p:nvPr/>
        </p:nvSpPr>
        <p:spPr>
          <a:xfrm>
            <a:off x="864066" y="4045580"/>
            <a:ext cx="3937425" cy="6985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2) </a:t>
            </a:r>
            <a:r>
              <a:rPr lang="en-US" altLang="ko-KR" sz="1400" b="1"/>
              <a:t>git status</a:t>
            </a:r>
            <a:br>
              <a:rPr lang="en-US" altLang="ko-KR" sz="1400"/>
            </a:br>
            <a:r>
              <a:rPr lang="ko-KR" altLang="en-US" sz="1400"/>
              <a:t>다시 저장소 상태 확인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en-US" altLang="ko-KR" sz="1400">
                <a:solidFill>
                  <a:srgbClr val="C00000"/>
                </a:solidFill>
                <a:sym typeface="Wingdings" panose="05000000000000000000" pitchFamily="2" charset="2"/>
              </a:rPr>
              <a:t>nothing to commit</a:t>
            </a:r>
            <a:endParaRPr lang="ko-KR" altLang="en-US" sz="1400">
              <a:solidFill>
                <a:srgbClr val="C00000"/>
              </a:solidFill>
            </a:endParaRPr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A16E0127-A4AB-4872-A496-4D4D0E167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741" y="4915129"/>
            <a:ext cx="3574073" cy="9826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9E61C9B-C9AD-4F81-8F22-DBD4E4D17A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125" y="3003748"/>
            <a:ext cx="3269690" cy="6985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E7EB9E-C38A-4116-B3FD-DA8989F1401D}"/>
              </a:ext>
            </a:extLst>
          </p:cNvPr>
          <p:cNvSpPr txBox="1"/>
          <p:nvPr/>
        </p:nvSpPr>
        <p:spPr>
          <a:xfrm>
            <a:off x="6859662" y="1812508"/>
            <a:ext cx="4671472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3) </a:t>
            </a:r>
            <a:r>
              <a:rPr lang="en-US" altLang="ko-KR" sz="1400" b="1"/>
              <a:t>git log 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저장소에</a:t>
            </a:r>
            <a:r>
              <a:rPr lang="en-US" altLang="ko-KR" sz="1400"/>
              <a:t> </a:t>
            </a:r>
            <a:r>
              <a:rPr lang="ko-KR" altLang="en-US" sz="1400"/>
              <a:t>있는 버전</a:t>
            </a:r>
            <a:r>
              <a:rPr lang="en-US" altLang="ko-KR" sz="1400"/>
              <a:t>(</a:t>
            </a:r>
            <a:r>
              <a:rPr lang="ko-KR" altLang="en-US" sz="1400"/>
              <a:t>커밋</a:t>
            </a:r>
            <a:r>
              <a:rPr lang="en-US" altLang="ko-KR" sz="1400"/>
              <a:t>)</a:t>
            </a:r>
            <a:r>
              <a:rPr lang="ko-KR" altLang="en-US" sz="1400"/>
              <a:t>을 확인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커밋을</a:t>
            </a:r>
            <a:r>
              <a:rPr lang="en-US" altLang="ko-KR" sz="1400"/>
              <a:t> </a:t>
            </a:r>
            <a:r>
              <a:rPr lang="ko-KR" altLang="en-US" sz="1400"/>
              <a:t>만든 사람</a:t>
            </a:r>
            <a:r>
              <a:rPr lang="en-US" altLang="ko-KR" sz="1400"/>
              <a:t>, </a:t>
            </a:r>
            <a:r>
              <a:rPr lang="ko-KR" altLang="en-US" sz="1400"/>
              <a:t>만든 시간</a:t>
            </a:r>
            <a:r>
              <a:rPr lang="en-US" altLang="ko-KR" sz="1400"/>
              <a:t>, </a:t>
            </a:r>
            <a:r>
              <a:rPr lang="ko-KR" altLang="en-US" sz="1400"/>
              <a:t>커밋 메시지 등이 나타남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E962C7EA-DD1B-4250-A16A-DC5DE1A0B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259" y="3003748"/>
            <a:ext cx="3912277" cy="1540794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8475FFB4-ABCF-4970-BEB1-6BEDE5D8F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82" y="4915129"/>
            <a:ext cx="5290815" cy="159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529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버전 만들기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32AA2-9187-41DF-A6B3-0DA3EFC125AA}"/>
              </a:ext>
            </a:extLst>
          </p:cNvPr>
          <p:cNvSpPr txBox="1"/>
          <p:nvPr/>
        </p:nvSpPr>
        <p:spPr>
          <a:xfrm>
            <a:off x="738231" y="1149292"/>
            <a:ext cx="57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[</a:t>
            </a:r>
            <a:r>
              <a:rPr lang="ko-KR" altLang="en-US" b="1"/>
              <a:t>실습</a:t>
            </a:r>
            <a:r>
              <a:rPr lang="en-US" altLang="ko-KR" b="1"/>
              <a:t>] </a:t>
            </a:r>
            <a:r>
              <a:rPr lang="ko-KR" altLang="en-US" b="1"/>
              <a:t>스테이징과</a:t>
            </a:r>
            <a:r>
              <a:rPr lang="en-US" altLang="ko-KR" b="1"/>
              <a:t> </a:t>
            </a:r>
            <a:r>
              <a:rPr lang="ko-KR" altLang="en-US" b="1"/>
              <a:t>커밋을 한꺼번에 처리하기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C977-1490-4A4D-8F46-7C69D33A7E79}"/>
              </a:ext>
            </a:extLst>
          </p:cNvPr>
          <p:cNvSpPr txBox="1"/>
          <p:nvPr/>
        </p:nvSpPr>
        <p:spPr>
          <a:xfrm>
            <a:off x="864066" y="1812508"/>
            <a:ext cx="5031634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1) </a:t>
            </a:r>
            <a:r>
              <a:rPr lang="en-US" altLang="ko-KR" sz="1400" b="1"/>
              <a:t>vim hello.txt 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커밋하려면 수정 내용이 있어야 하므로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빔</a:t>
            </a:r>
            <a:r>
              <a:rPr lang="en-US" altLang="ko-KR" sz="1400"/>
              <a:t> </a:t>
            </a:r>
            <a:r>
              <a:rPr lang="ko-KR" altLang="en-US" sz="1400"/>
              <a:t>편집기에서 숫자 </a:t>
            </a:r>
            <a:r>
              <a:rPr lang="en-US" altLang="ko-KR" sz="1400"/>
              <a:t>‘2’ </a:t>
            </a:r>
            <a:r>
              <a:rPr lang="ko-KR" altLang="en-US" sz="1400"/>
              <a:t>입력</a:t>
            </a:r>
            <a:r>
              <a:rPr lang="en-US" altLang="ko-KR" sz="1400"/>
              <a:t>&amp; </a:t>
            </a:r>
            <a:r>
              <a:rPr lang="ko-KR" altLang="en-US" sz="1400"/>
              <a:t>저장해서 </a:t>
            </a:r>
            <a:r>
              <a:rPr lang="en-US" altLang="ko-KR" sz="1400"/>
              <a:t>hello.txt </a:t>
            </a:r>
            <a:r>
              <a:rPr lang="ko-KR" altLang="en-US" sz="1400"/>
              <a:t>파일 수정</a:t>
            </a:r>
            <a:endParaRPr lang="en-US" altLang="ko-KR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226F45E-5EAD-450A-9361-9996F458D266}"/>
              </a:ext>
            </a:extLst>
          </p:cNvPr>
          <p:cNvSpPr txBox="1"/>
          <p:nvPr/>
        </p:nvSpPr>
        <p:spPr>
          <a:xfrm>
            <a:off x="864066" y="4045580"/>
            <a:ext cx="4068743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2) </a:t>
            </a:r>
            <a:r>
              <a:rPr lang="en-US" altLang="ko-KR" sz="1400" b="1"/>
              <a:t>git commit</a:t>
            </a:r>
            <a:r>
              <a:rPr lang="ko-KR" altLang="en-US" sz="1400" b="1"/>
              <a:t> </a:t>
            </a:r>
            <a:r>
              <a:rPr lang="en-US" altLang="ko-KR" sz="1400" b="1"/>
              <a:t>–am</a:t>
            </a:r>
            <a:r>
              <a:rPr lang="ko-KR" altLang="en-US" sz="1400" b="1"/>
              <a:t> </a:t>
            </a:r>
            <a:r>
              <a:rPr lang="en-US" altLang="ko-KR" sz="1400" b="1"/>
              <a:t>“message2”</a:t>
            </a:r>
            <a:br>
              <a:rPr lang="en-US" altLang="ko-KR" sz="1400"/>
            </a:br>
            <a:r>
              <a:rPr lang="en-US" altLang="ko-KR" sz="1400"/>
              <a:t>- commit</a:t>
            </a:r>
            <a:r>
              <a:rPr lang="ko-KR" altLang="en-US" sz="1400"/>
              <a:t> 명령에 </a:t>
            </a:r>
            <a:r>
              <a:rPr lang="en-US" altLang="ko-KR" sz="1400"/>
              <a:t>(add</a:t>
            </a:r>
            <a:r>
              <a:rPr lang="ko-KR" altLang="en-US" sz="1400"/>
              <a:t>를 의미하는</a:t>
            </a:r>
            <a:r>
              <a:rPr lang="en-US" altLang="ko-KR" sz="1400"/>
              <a:t>) –a </a:t>
            </a:r>
            <a:r>
              <a:rPr lang="ko-KR" altLang="en-US" sz="1400"/>
              <a:t>옵션 추가</a:t>
            </a:r>
            <a:br>
              <a:rPr lang="en-US" altLang="ko-KR" sz="1400"/>
            </a:br>
            <a:r>
              <a:rPr lang="en-US" altLang="ko-KR" sz="1400"/>
              <a:t>- git commit</a:t>
            </a:r>
            <a:r>
              <a:rPr lang="ko-KR" altLang="en-US" sz="1400"/>
              <a:t> </a:t>
            </a:r>
            <a:r>
              <a:rPr lang="en-US" altLang="ko-KR" sz="1400"/>
              <a:t>–a –m </a:t>
            </a:r>
            <a:r>
              <a:rPr lang="ko-KR" altLang="en-US" sz="1400"/>
              <a:t>처럼 옵션을 따로 써도 됨</a:t>
            </a:r>
            <a:r>
              <a:rPr lang="en-US" altLang="ko-KR" sz="140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스테이징과 커밋을 한꺼번에 처리하려면 </a:t>
            </a:r>
            <a:br>
              <a:rPr lang="en-US" altLang="ko-KR" sz="1400"/>
            </a:br>
            <a:r>
              <a:rPr lang="en-US" altLang="ko-KR" sz="1400"/>
              <a:t>  </a:t>
            </a:r>
            <a:r>
              <a:rPr lang="ko-KR" altLang="en-US" sz="1400"/>
              <a:t>무조건 한번은 커밋했던 파일이어야 함</a:t>
            </a:r>
            <a:endParaRPr lang="en-US" altLang="ko-KR" sz="1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E7EB9E-C38A-4116-B3FD-DA8989F1401D}"/>
              </a:ext>
            </a:extLst>
          </p:cNvPr>
          <p:cNvSpPr txBox="1"/>
          <p:nvPr/>
        </p:nvSpPr>
        <p:spPr>
          <a:xfrm>
            <a:off x="6859662" y="1812508"/>
            <a:ext cx="4671472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3) </a:t>
            </a:r>
            <a:r>
              <a:rPr lang="en-US" altLang="ko-KR" sz="1400" b="1"/>
              <a:t>git log 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저장소에</a:t>
            </a:r>
            <a:r>
              <a:rPr lang="en-US" altLang="ko-KR" sz="1400"/>
              <a:t> </a:t>
            </a:r>
            <a:r>
              <a:rPr lang="ko-KR" altLang="en-US" sz="1400"/>
              <a:t>있는 버전 확인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커밋을</a:t>
            </a:r>
            <a:r>
              <a:rPr lang="en-US" altLang="ko-KR" sz="1400"/>
              <a:t> </a:t>
            </a:r>
            <a:r>
              <a:rPr lang="ko-KR" altLang="en-US" sz="1400"/>
              <a:t>만든 사람</a:t>
            </a:r>
            <a:r>
              <a:rPr lang="en-US" altLang="ko-KR" sz="1400"/>
              <a:t>, </a:t>
            </a:r>
            <a:r>
              <a:rPr lang="ko-KR" altLang="en-US" sz="1400"/>
              <a:t>만든 시간</a:t>
            </a:r>
            <a:r>
              <a:rPr lang="en-US" altLang="ko-KR" sz="1400"/>
              <a:t>, </a:t>
            </a:r>
            <a:r>
              <a:rPr lang="ko-KR" altLang="en-US" sz="1400"/>
              <a:t>커밋 메시지 등이 나타남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71B8B556-2289-4E5A-8780-C82A70857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662" y="2934756"/>
            <a:ext cx="4280670" cy="194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커밋 내용 확인하기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32AA2-9187-41DF-A6B3-0DA3EFC125AA}"/>
              </a:ext>
            </a:extLst>
          </p:cNvPr>
          <p:cNvSpPr txBox="1"/>
          <p:nvPr/>
        </p:nvSpPr>
        <p:spPr>
          <a:xfrm>
            <a:off x="738231" y="1149292"/>
            <a:ext cx="57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log</a:t>
            </a:r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C977-1490-4A4D-8F46-7C69D33A7E79}"/>
              </a:ext>
            </a:extLst>
          </p:cNvPr>
          <p:cNvSpPr txBox="1"/>
          <p:nvPr/>
        </p:nvSpPr>
        <p:spPr>
          <a:xfrm>
            <a:off x="864066" y="1812508"/>
            <a:ext cx="5641288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커밋 기록 확인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지금까지 만든 버전이 나타나고 각 버전마다 설명이 함께 표시됨</a:t>
            </a:r>
            <a:endParaRPr lang="en-US" altLang="ko-KR" sz="140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10890E9-0E3B-47E0-BC61-B44C9070E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513" y="2759400"/>
            <a:ext cx="8114286" cy="33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20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커밋 내용 확인하기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E32AA2-9187-41DF-A6B3-0DA3EFC125AA}"/>
              </a:ext>
            </a:extLst>
          </p:cNvPr>
          <p:cNvSpPr txBox="1"/>
          <p:nvPr/>
        </p:nvSpPr>
        <p:spPr>
          <a:xfrm>
            <a:off x="738231" y="1149292"/>
            <a:ext cx="57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diff</a:t>
            </a:r>
            <a:endParaRPr lang="ko-KR" altLang="en-US" b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C977-1490-4A4D-8F46-7C69D33A7E79}"/>
              </a:ext>
            </a:extLst>
          </p:cNvPr>
          <p:cNvSpPr txBox="1"/>
          <p:nvPr/>
        </p:nvSpPr>
        <p:spPr>
          <a:xfrm>
            <a:off x="864066" y="1812508"/>
            <a:ext cx="3611886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특정</a:t>
            </a:r>
            <a:r>
              <a:rPr lang="en-US" altLang="ko-KR" sz="1400"/>
              <a:t> </a:t>
            </a:r>
            <a:r>
              <a:rPr lang="ko-KR" altLang="en-US" sz="1400"/>
              <a:t>파일의 현재 상태와 최신 버전의 차이</a:t>
            </a:r>
            <a:endParaRPr lang="en-US" altLang="ko-KR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6001EE-FCCB-453B-BDA7-D50B21427E03}"/>
              </a:ext>
            </a:extLst>
          </p:cNvPr>
          <p:cNvSpPr txBox="1"/>
          <p:nvPr/>
        </p:nvSpPr>
        <p:spPr>
          <a:xfrm>
            <a:off x="922789" y="2550739"/>
            <a:ext cx="3405035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1) </a:t>
            </a:r>
            <a:r>
              <a:rPr lang="en-US" altLang="ko-KR" sz="1400" b="1"/>
              <a:t>vim hello.txt 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빔</a:t>
            </a:r>
            <a:r>
              <a:rPr lang="en-US" altLang="ko-KR" sz="1400"/>
              <a:t> </a:t>
            </a:r>
            <a:r>
              <a:rPr lang="ko-KR" altLang="en-US" sz="1400"/>
              <a:t>편집기에서 숫자 </a:t>
            </a:r>
            <a:r>
              <a:rPr lang="en-US" altLang="ko-KR" sz="1400"/>
              <a:t>‘2’ </a:t>
            </a:r>
            <a:r>
              <a:rPr lang="ko-KR" altLang="en-US" sz="1400"/>
              <a:t>를</a:t>
            </a:r>
            <a:r>
              <a:rPr lang="en-US" altLang="ko-KR" sz="1400"/>
              <a:t> ‘two’</a:t>
            </a:r>
            <a:r>
              <a:rPr lang="ko-KR" altLang="en-US" sz="1400"/>
              <a:t>로 변경</a:t>
            </a:r>
            <a:endParaRPr lang="en-US" altLang="ko-KR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E895C4-4E69-41E3-9001-B58105247241}"/>
              </a:ext>
            </a:extLst>
          </p:cNvPr>
          <p:cNvSpPr txBox="1"/>
          <p:nvPr/>
        </p:nvSpPr>
        <p:spPr>
          <a:xfrm>
            <a:off x="6807666" y="2450649"/>
            <a:ext cx="3506088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2) </a:t>
            </a:r>
            <a:r>
              <a:rPr lang="en-US" altLang="ko-KR" sz="1400" b="1"/>
              <a:t>git diff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수정한 파일과</a:t>
            </a:r>
            <a:r>
              <a:rPr lang="en-US" altLang="ko-KR" sz="1400"/>
              <a:t> </a:t>
            </a:r>
            <a:r>
              <a:rPr lang="ko-KR" altLang="en-US" sz="1400"/>
              <a:t>저장소에 있는 파일 비교</a:t>
            </a:r>
            <a:endParaRPr lang="en-US" altLang="ko-KR" sz="1400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84EFB923-CFB8-4B5C-B633-5764AD2FC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666" y="3147699"/>
            <a:ext cx="4246414" cy="2053648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006D8F-D55F-4B65-A3AC-98F72EA649BF}"/>
              </a:ext>
            </a:extLst>
          </p:cNvPr>
          <p:cNvSpPr txBox="1"/>
          <p:nvPr/>
        </p:nvSpPr>
        <p:spPr>
          <a:xfrm>
            <a:off x="1267318" y="4825560"/>
            <a:ext cx="4960954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00000"/>
                </a:solidFill>
              </a:rPr>
              <a:t>수정한 내용으로 다시 버전을 만들려면 스테이지에 올린 후 커밋하고 </a:t>
            </a:r>
            <a:endParaRPr lang="en-US" altLang="ko-KR" sz="120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rgbClr val="C00000"/>
                </a:solidFill>
              </a:rPr>
              <a:t>수정한 내용을 버리려면 </a:t>
            </a:r>
            <a:r>
              <a:rPr lang="en-US" altLang="ko-KR" sz="1200">
                <a:solidFill>
                  <a:srgbClr val="C00000"/>
                </a:solidFill>
              </a:rPr>
              <a:t>git checkout </a:t>
            </a:r>
            <a:r>
              <a:rPr lang="ko-KR" altLang="en-US" sz="1200">
                <a:solidFill>
                  <a:srgbClr val="C00000"/>
                </a:solidFill>
              </a:rPr>
              <a:t>명령을 사용해 수정 내용 취소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795FD49E-0CE9-4F99-AD79-8D01AE40D3F3}"/>
              </a:ext>
            </a:extLst>
          </p:cNvPr>
          <p:cNvCxnSpPr>
            <a:cxnSpLocks/>
            <a:stCxn id="4" idx="1"/>
            <a:endCxn id="9" idx="0"/>
          </p:cNvCxnSpPr>
          <p:nvPr/>
        </p:nvCxnSpPr>
        <p:spPr>
          <a:xfrm rot="10800000" flipV="1">
            <a:off x="3747796" y="4174522"/>
            <a:ext cx="3059871" cy="65103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380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단계마다</a:t>
            </a:r>
            <a:r>
              <a:rPr lang="en-US" altLang="ko-KR"/>
              <a:t> </a:t>
            </a:r>
            <a:r>
              <a:rPr lang="ko-KR" altLang="en-US"/>
              <a:t>파일 상태 알아보기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FA4C977-1490-4A4D-8F46-7C69D33A7E79}"/>
              </a:ext>
            </a:extLst>
          </p:cNvPr>
          <p:cNvSpPr txBox="1"/>
          <p:nvPr/>
        </p:nvSpPr>
        <p:spPr>
          <a:xfrm>
            <a:off x="724390" y="2019542"/>
            <a:ext cx="5519460" cy="1441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tracked</a:t>
            </a:r>
            <a:r>
              <a:rPr lang="ko-KR" altLang="en-US" sz="1200"/>
              <a:t>  </a:t>
            </a:r>
            <a:r>
              <a:rPr lang="en-US" altLang="ko-KR" sz="1200"/>
              <a:t>: </a:t>
            </a:r>
            <a:r>
              <a:rPr lang="ko-KR" altLang="en-US" sz="1200"/>
              <a:t>버전을 만든 후에 깃에서 변경 내역을 추적 중인 상태</a:t>
            </a:r>
            <a:r>
              <a:rPr lang="en-US" altLang="ko-KR" sz="12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untracked </a:t>
            </a:r>
            <a:r>
              <a:rPr lang="ko-KR" altLang="en-US" sz="1200"/>
              <a:t> </a:t>
            </a:r>
            <a:r>
              <a:rPr lang="en-US" altLang="ko-KR" sz="1200"/>
              <a:t>: </a:t>
            </a:r>
            <a:r>
              <a:rPr lang="ko-KR" altLang="en-US" sz="1200"/>
              <a:t>한번도 버전을 만들지 않은 상태 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unmodified : </a:t>
            </a:r>
            <a:r>
              <a:rPr lang="ko-KR" altLang="en-US" sz="1200"/>
              <a:t>수정되지 않은 상태 </a:t>
            </a:r>
            <a:r>
              <a:rPr lang="en-US" altLang="ko-KR" sz="1200"/>
              <a:t>(working</a:t>
            </a:r>
            <a:r>
              <a:rPr lang="ko-KR" altLang="en-US" sz="1200"/>
              <a:t> </a:t>
            </a:r>
            <a:r>
              <a:rPr lang="en-US" altLang="ko-KR" sz="1200"/>
              <a:t>tree</a:t>
            </a:r>
            <a:r>
              <a:rPr lang="ko-KR" altLang="en-US" sz="1200"/>
              <a:t> </a:t>
            </a:r>
            <a:r>
              <a:rPr lang="en-US" altLang="ko-KR" sz="1200"/>
              <a:t>is</a:t>
            </a:r>
            <a:r>
              <a:rPr lang="ko-KR" altLang="en-US" sz="1200"/>
              <a:t> </a:t>
            </a:r>
            <a:r>
              <a:rPr lang="en-US" altLang="ko-KR" sz="1200"/>
              <a:t>clean)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modified : </a:t>
            </a:r>
            <a:r>
              <a:rPr lang="ko-KR" altLang="en-US" sz="1200"/>
              <a:t>작업 트리에서 수정한 후 아직 스테이지에 저장하지 않은 상태</a:t>
            </a:r>
            <a:endParaRPr lang="en-US" altLang="ko-KR" sz="12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200"/>
              <a:t>staged : </a:t>
            </a:r>
            <a:r>
              <a:rPr lang="ko-KR" altLang="en-US" sz="1200"/>
              <a:t>스테이지에 있고 아직 커밋하지 않은 상태</a:t>
            </a:r>
            <a:endParaRPr lang="en-US" altLang="ko-KR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2245E1-67D5-455F-861F-33F48BAA8C6E}"/>
              </a:ext>
            </a:extLst>
          </p:cNvPr>
          <p:cNvSpPr txBox="1"/>
          <p:nvPr/>
        </p:nvSpPr>
        <p:spPr>
          <a:xfrm>
            <a:off x="544888" y="1183039"/>
            <a:ext cx="7762061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버전을</a:t>
            </a:r>
            <a:r>
              <a:rPr lang="en-US" altLang="ko-KR" sz="1400"/>
              <a:t> </a:t>
            </a:r>
            <a:r>
              <a:rPr lang="ko-KR" altLang="en-US" sz="1400"/>
              <a:t>만드는 각 단계마다 파일의 상태가 달라짐</a:t>
            </a:r>
            <a:r>
              <a:rPr lang="en-US" altLang="ko-KR" sz="140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/>
              <a:t>- </a:t>
            </a:r>
            <a:r>
              <a:rPr lang="ko-KR" altLang="en-US" sz="1400"/>
              <a:t>파일의 상태를 이해하면 현재 어느 단계인지</a:t>
            </a:r>
            <a:r>
              <a:rPr lang="en-US" altLang="ko-KR" sz="1400"/>
              <a:t>, </a:t>
            </a:r>
            <a:r>
              <a:rPr lang="ko-KR" altLang="en-US" sz="1400"/>
              <a:t>그 상태에서 어떤 일을 할 수 있는지 알 수 있음</a:t>
            </a:r>
            <a:endParaRPr lang="en-US" altLang="ko-KR" sz="140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AA591726-683D-4352-AB0B-04771FAACA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09" y="3429000"/>
            <a:ext cx="6429875" cy="295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74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작업</a:t>
            </a:r>
            <a:r>
              <a:rPr lang="en-US" altLang="ko-KR"/>
              <a:t> </a:t>
            </a:r>
            <a:r>
              <a:rPr lang="ko-KR" altLang="en-US"/>
              <a:t>되돌리기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4765D3-2B9F-4327-88CA-6C31552D8EB0}"/>
              </a:ext>
            </a:extLst>
          </p:cNvPr>
          <p:cNvSpPr txBox="1"/>
          <p:nvPr/>
        </p:nvSpPr>
        <p:spPr>
          <a:xfrm>
            <a:off x="738231" y="1149292"/>
            <a:ext cx="57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작업 트리에서 수정한 파일 되돌리기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552479-2785-4EA6-9A64-D0D0D07F8B1C}"/>
              </a:ext>
            </a:extLst>
          </p:cNvPr>
          <p:cNvSpPr txBox="1"/>
          <p:nvPr/>
        </p:nvSpPr>
        <p:spPr>
          <a:xfrm>
            <a:off x="1071868" y="1719739"/>
            <a:ext cx="4213013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checkout -- </a:t>
            </a:r>
            <a:r>
              <a:rPr lang="ko-KR" altLang="en-US" sz="1400" b="1" i="1"/>
              <a:t>파일명</a:t>
            </a:r>
            <a:endParaRPr lang="en-US" altLang="ko-KR" sz="1400" b="1" i="1"/>
          </a:p>
          <a:p>
            <a:pPr>
              <a:lnSpc>
                <a:spcPct val="150000"/>
              </a:lnSpc>
            </a:pPr>
            <a:r>
              <a:rPr lang="ko-KR" altLang="en-US" sz="1400"/>
              <a:t>파일을 수정한 후 최신 버전으로 되돌리려고 할 때</a:t>
            </a:r>
            <a:endParaRPr lang="en-US" altLang="ko-KR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7777842-78FF-44A4-8032-225C9776171C}"/>
              </a:ext>
            </a:extLst>
          </p:cNvPr>
          <p:cNvSpPr txBox="1"/>
          <p:nvPr/>
        </p:nvSpPr>
        <p:spPr>
          <a:xfrm>
            <a:off x="738231" y="2994870"/>
            <a:ext cx="57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스테이징 되돌리기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C5B768-C323-4EB8-8814-FA3422DC27F2}"/>
              </a:ext>
            </a:extLst>
          </p:cNvPr>
          <p:cNvSpPr txBox="1"/>
          <p:nvPr/>
        </p:nvSpPr>
        <p:spPr>
          <a:xfrm>
            <a:off x="1071868" y="3544510"/>
            <a:ext cx="4330032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reset</a:t>
            </a:r>
            <a:r>
              <a:rPr lang="ko-KR" altLang="en-US" sz="1400" b="1"/>
              <a:t> </a:t>
            </a:r>
            <a:r>
              <a:rPr lang="en-US" altLang="ko-KR" sz="1400" b="1"/>
              <a:t>HEAD</a:t>
            </a:r>
            <a:r>
              <a:rPr lang="ko-KR" altLang="en-US" sz="1400" b="1"/>
              <a:t> </a:t>
            </a:r>
            <a:r>
              <a:rPr lang="ko-KR" altLang="en-US" sz="1400" b="1" i="1"/>
              <a:t>파일명</a:t>
            </a:r>
            <a:endParaRPr lang="en-US" altLang="ko-KR" sz="1400" b="1" i="1"/>
          </a:p>
          <a:p>
            <a:pPr>
              <a:lnSpc>
                <a:spcPct val="150000"/>
              </a:lnSpc>
            </a:pPr>
            <a:r>
              <a:rPr lang="ko-KR" altLang="en-US" sz="1400"/>
              <a:t>파일을 스테이지에 올린 상태에서 되돌리려고 할 때</a:t>
            </a:r>
            <a:endParaRPr lang="en-US" altLang="ko-KR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A7FC31-E622-4893-ACC8-FD8AB903497A}"/>
              </a:ext>
            </a:extLst>
          </p:cNvPr>
          <p:cNvSpPr txBox="1"/>
          <p:nvPr/>
        </p:nvSpPr>
        <p:spPr>
          <a:xfrm>
            <a:off x="738231" y="4855129"/>
            <a:ext cx="57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최신</a:t>
            </a:r>
            <a:r>
              <a:rPr lang="en-US" altLang="ko-KR" b="1"/>
              <a:t> </a:t>
            </a:r>
            <a:r>
              <a:rPr lang="ko-KR" altLang="en-US" b="1"/>
              <a:t>커밋 되돌리기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D6D861-2F0C-408B-94BD-3E7A9F25E7A1}"/>
              </a:ext>
            </a:extLst>
          </p:cNvPr>
          <p:cNvSpPr txBox="1"/>
          <p:nvPr/>
        </p:nvSpPr>
        <p:spPr>
          <a:xfrm>
            <a:off x="1071868" y="5327922"/>
            <a:ext cx="3791423" cy="1020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reset</a:t>
            </a:r>
            <a:r>
              <a:rPr lang="ko-KR" altLang="en-US" sz="1400" b="1"/>
              <a:t> </a:t>
            </a:r>
            <a:r>
              <a:rPr lang="en-US" altLang="ko-KR" sz="1400" b="1"/>
              <a:t>HEAD^</a:t>
            </a:r>
          </a:p>
          <a:p>
            <a:pPr>
              <a:lnSpc>
                <a:spcPct val="150000"/>
              </a:lnSpc>
            </a:pPr>
            <a:r>
              <a:rPr lang="ko-KR" altLang="en-US" sz="1400"/>
              <a:t>가장 마지막에 했던 커밋을 되돌리려고 할 때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커밋 취소와 함께 스테이지에서도 내려짐</a:t>
            </a:r>
            <a:endParaRPr lang="en-US" altLang="ko-KR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FE9515-4803-4507-88F9-7B7A0C8D8590}"/>
              </a:ext>
            </a:extLst>
          </p:cNvPr>
          <p:cNvSpPr txBox="1"/>
          <p:nvPr/>
        </p:nvSpPr>
        <p:spPr>
          <a:xfrm>
            <a:off x="5771625" y="1149292"/>
            <a:ext cx="57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작업 트리에서 수정한 파일 되돌리기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8972C4-EC9B-4020-8FB3-F901FEE9A8EC}"/>
              </a:ext>
            </a:extLst>
          </p:cNvPr>
          <p:cNvSpPr txBox="1"/>
          <p:nvPr/>
        </p:nvSpPr>
        <p:spPr>
          <a:xfrm>
            <a:off x="6096000" y="1699838"/>
            <a:ext cx="5024132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reset</a:t>
            </a:r>
            <a:r>
              <a:rPr lang="ko-KR" altLang="en-US" sz="1400" b="1"/>
              <a:t> </a:t>
            </a:r>
            <a:r>
              <a:rPr lang="en-US" altLang="ko-KR" sz="1400" b="1"/>
              <a:t>-- hard</a:t>
            </a:r>
            <a:r>
              <a:rPr lang="ko-KR" altLang="en-US" sz="1400" b="1"/>
              <a:t> </a:t>
            </a:r>
            <a:r>
              <a:rPr lang="ko-KR" altLang="en-US" sz="1400" b="1" i="1"/>
              <a:t>커밋해시</a:t>
            </a:r>
            <a:endParaRPr lang="en-US" altLang="ko-KR" sz="1400" b="1" i="1"/>
          </a:p>
          <a:p>
            <a:pPr>
              <a:lnSpc>
                <a:spcPct val="150000"/>
              </a:lnSpc>
            </a:pPr>
            <a:r>
              <a:rPr lang="ko-KR" altLang="en-US" sz="1400"/>
              <a:t>특정 버전 상태로 되돌리려고 할 때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git log</a:t>
            </a:r>
            <a:r>
              <a:rPr lang="ko-KR" altLang="en-US" sz="1400"/>
              <a:t>를 사용해 커밋 해시 확인한 후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C00000"/>
                </a:solidFill>
              </a:rPr>
              <a:t>해당 커밋 해시를 가진 </a:t>
            </a:r>
            <a:r>
              <a:rPr lang="ko-KR" altLang="en-US" sz="1400">
                <a:solidFill>
                  <a:srgbClr val="C00000"/>
                </a:solidFill>
                <a:highlight>
                  <a:srgbClr val="FFFF00"/>
                </a:highlight>
              </a:rPr>
              <a:t>커밋</a:t>
            </a:r>
            <a:r>
              <a:rPr lang="ko-KR" altLang="en-US" sz="1400">
                <a:solidFill>
                  <a:srgbClr val="C00000"/>
                </a:solidFill>
              </a:rPr>
              <a:t>으로 리셋 </a:t>
            </a:r>
            <a:r>
              <a:rPr lang="en-US" altLang="ko-KR" sz="1400">
                <a:solidFill>
                  <a:srgbClr val="C00000"/>
                </a:solidFill>
              </a:rPr>
              <a:t>&amp; </a:t>
            </a:r>
            <a:r>
              <a:rPr lang="ko-KR" altLang="en-US" sz="1400">
                <a:solidFill>
                  <a:srgbClr val="C00000"/>
                </a:solidFill>
              </a:rPr>
              <a:t>이후 커밋은 </a:t>
            </a:r>
            <a:r>
              <a:rPr lang="ko-KR" altLang="en-US" sz="1400">
                <a:solidFill>
                  <a:srgbClr val="C00000"/>
                </a:solidFill>
                <a:highlight>
                  <a:srgbClr val="FFFF00"/>
                </a:highlight>
              </a:rPr>
              <a:t>삭제</a:t>
            </a:r>
            <a:r>
              <a:rPr lang="ko-KR" altLang="en-US" sz="1400">
                <a:solidFill>
                  <a:srgbClr val="C00000"/>
                </a:solidFill>
              </a:rPr>
              <a:t>됨</a:t>
            </a:r>
          </a:p>
          <a:p>
            <a:pPr>
              <a:lnSpc>
                <a:spcPct val="150000"/>
              </a:lnSpc>
            </a:pPr>
            <a:endParaRPr lang="en-US" altLang="ko-KR" sz="1400" i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EC2D71-8133-43DF-A419-469BADEE270F}"/>
              </a:ext>
            </a:extLst>
          </p:cNvPr>
          <p:cNvSpPr txBox="1"/>
          <p:nvPr/>
        </p:nvSpPr>
        <p:spPr>
          <a:xfrm>
            <a:off x="5771625" y="3547599"/>
            <a:ext cx="5780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작업 트리에서 수정한 파일 되돌리기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EEE33F-55E7-4E42-80A6-4A9345CB27CE}"/>
              </a:ext>
            </a:extLst>
          </p:cNvPr>
          <p:cNvSpPr txBox="1"/>
          <p:nvPr/>
        </p:nvSpPr>
        <p:spPr>
          <a:xfrm>
            <a:off x="6194320" y="4098146"/>
            <a:ext cx="5445722" cy="16665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revert</a:t>
            </a:r>
            <a:r>
              <a:rPr lang="ko-KR" altLang="en-US" sz="1400" b="1"/>
              <a:t>  </a:t>
            </a:r>
            <a:r>
              <a:rPr lang="ko-KR" altLang="en-US" sz="1400" b="1" i="1"/>
              <a:t>커밋해시</a:t>
            </a:r>
            <a:endParaRPr lang="en-US" altLang="ko-KR" sz="1400" b="1" i="1"/>
          </a:p>
          <a:p>
            <a:pPr>
              <a:lnSpc>
                <a:spcPct val="150000"/>
              </a:lnSpc>
            </a:pPr>
            <a:r>
              <a:rPr lang="ko-KR" altLang="en-US" sz="1400"/>
              <a:t>특정 버전 상태로 되돌리려고 할 때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git log</a:t>
            </a:r>
            <a:r>
              <a:rPr lang="ko-KR" altLang="en-US" sz="1400"/>
              <a:t>를 사용해 커밋 해시 확인한 후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C00000"/>
                </a:solidFill>
              </a:rPr>
              <a:t>해당 커밋 해시의</a:t>
            </a:r>
            <a:r>
              <a:rPr lang="en-US" altLang="ko-KR" sz="1400">
                <a:solidFill>
                  <a:srgbClr val="C00000"/>
                </a:solidFill>
              </a:rPr>
              <a:t> </a:t>
            </a:r>
            <a:r>
              <a:rPr lang="ko-KR" altLang="en-US" sz="1400">
                <a:solidFill>
                  <a:srgbClr val="C00000"/>
                </a:solidFill>
                <a:highlight>
                  <a:srgbClr val="FFFF00"/>
                </a:highlight>
              </a:rPr>
              <a:t>직전 커밋</a:t>
            </a:r>
            <a:r>
              <a:rPr lang="ko-KR" altLang="en-US" sz="1400">
                <a:solidFill>
                  <a:srgbClr val="C00000"/>
                </a:solidFill>
              </a:rPr>
              <a:t>으로 돌아감 </a:t>
            </a:r>
            <a:r>
              <a:rPr lang="en-US" altLang="ko-KR" sz="1400">
                <a:solidFill>
                  <a:srgbClr val="C00000"/>
                </a:solidFill>
              </a:rPr>
              <a:t>&amp; </a:t>
            </a:r>
            <a:r>
              <a:rPr lang="ko-KR" altLang="en-US" sz="1400">
                <a:solidFill>
                  <a:srgbClr val="C00000"/>
                </a:solidFill>
              </a:rPr>
              <a:t>이후 커밋 </a:t>
            </a:r>
            <a:r>
              <a:rPr lang="ko-KR" altLang="en-US" sz="1400">
                <a:solidFill>
                  <a:srgbClr val="C00000"/>
                </a:solidFill>
                <a:highlight>
                  <a:srgbClr val="FFFF00"/>
                </a:highlight>
              </a:rPr>
              <a:t>그대로 유</a:t>
            </a:r>
            <a:r>
              <a:rPr lang="ko-KR" altLang="en-US" sz="1400">
                <a:solidFill>
                  <a:srgbClr val="C00000"/>
                </a:solidFill>
              </a:rPr>
              <a:t>지</a:t>
            </a:r>
          </a:p>
          <a:p>
            <a:pPr>
              <a:lnSpc>
                <a:spcPct val="150000"/>
              </a:lnSpc>
            </a:pPr>
            <a:endParaRPr lang="en-US" altLang="ko-KR" sz="1400" i="1"/>
          </a:p>
        </p:txBody>
      </p:sp>
    </p:spTree>
    <p:extLst>
      <p:ext uri="{BB962C8B-B14F-4D97-AF65-F5344CB8AC3E}">
        <p14:creationId xmlns:p14="http://schemas.microsoft.com/office/powerpoint/2010/main" val="856527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브랜치란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브랜치가 필요한 이유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536895" y="1786854"/>
            <a:ext cx="4605556" cy="16665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예를 들어</a:t>
            </a:r>
            <a:r>
              <a:rPr lang="en-US" altLang="ko-KR" sz="1400"/>
              <a:t>, </a:t>
            </a:r>
            <a:r>
              <a:rPr lang="ko-KR" altLang="en-US" sz="1400"/>
              <a:t>사용 설명서의 버전 관리를 깃으로 할 때</a:t>
            </a:r>
            <a:r>
              <a:rPr lang="en-US" altLang="ko-KR" sz="1400"/>
              <a:t>,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제품 출시 전에 사용 설명서 작성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/>
              <a:t>제품 출시된 후 고객사마다 추가로 요구하는 내용이 다름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고객사마다 다른 사용 설명서 필요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107639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브랜치란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4F577F-1B61-4677-8C42-6ABA80D14CCB}"/>
              </a:ext>
            </a:extLst>
          </p:cNvPr>
          <p:cNvSpPr txBox="1"/>
          <p:nvPr/>
        </p:nvSpPr>
        <p:spPr>
          <a:xfrm>
            <a:off x="478171" y="1180165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브랜치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F83140-8E15-4AE7-850E-DAB7B0C9544C}"/>
              </a:ext>
            </a:extLst>
          </p:cNvPr>
          <p:cNvSpPr txBox="1"/>
          <p:nvPr/>
        </p:nvSpPr>
        <p:spPr>
          <a:xfrm>
            <a:off x="415254" y="1728131"/>
            <a:ext cx="5419287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master </a:t>
            </a:r>
            <a:r>
              <a:rPr lang="ko-KR" altLang="en-US" sz="1400"/>
              <a:t>브랜치 </a:t>
            </a:r>
            <a:r>
              <a:rPr lang="en-US" altLang="ko-KR" sz="1400"/>
              <a:t>: </a:t>
            </a:r>
            <a:r>
              <a:rPr lang="ko-KR" altLang="en-US" sz="1400"/>
              <a:t>깃에서 자동으로 만드는 기본 브랜치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 b="1"/>
              <a:t>분기</a:t>
            </a:r>
            <a:r>
              <a:rPr lang="en-US" altLang="ko-KR" sz="1400" b="1"/>
              <a:t>(branch) </a:t>
            </a:r>
            <a:r>
              <a:rPr lang="en-US" altLang="ko-KR" sz="1400"/>
              <a:t>: master </a:t>
            </a:r>
            <a:r>
              <a:rPr lang="ko-KR" altLang="en-US" sz="1400"/>
              <a:t>브랜치에서 새 브랜치 만듦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C4AEB23-1A33-446A-8496-17F03A350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54" y="2837274"/>
            <a:ext cx="5378945" cy="2254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15A3E9-FB9C-41CC-A1D8-79FE575772C6}"/>
              </a:ext>
            </a:extLst>
          </p:cNvPr>
          <p:cNvSpPr txBox="1"/>
          <p:nvPr/>
        </p:nvSpPr>
        <p:spPr>
          <a:xfrm>
            <a:off x="6195238" y="2042906"/>
            <a:ext cx="5419287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병합</a:t>
            </a:r>
            <a:r>
              <a:rPr lang="en-US" altLang="ko-KR" sz="1400" b="1"/>
              <a:t>(merge) </a:t>
            </a:r>
            <a:r>
              <a:rPr lang="en-US" altLang="ko-KR" sz="1400"/>
              <a:t>: </a:t>
            </a:r>
            <a:r>
              <a:rPr lang="ko-KR" altLang="en-US" sz="1400"/>
              <a:t>새 브랜치에 있던 파일을 </a:t>
            </a:r>
            <a:r>
              <a:rPr lang="en-US" altLang="ko-KR" sz="1400"/>
              <a:t>master </a:t>
            </a:r>
            <a:r>
              <a:rPr lang="ko-KR" altLang="en-US" sz="1400"/>
              <a:t>브랜치에 합침</a:t>
            </a:r>
            <a:endParaRPr lang="en-US" altLang="ko-KR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CE08DBD-0B8F-4087-A380-DC8BDA709B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70" y="2837274"/>
            <a:ext cx="5359855" cy="212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936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 프로그램의</a:t>
            </a:r>
            <a:r>
              <a:rPr lang="en-US" altLang="ko-KR" b="1"/>
              <a:t> </a:t>
            </a:r>
            <a:r>
              <a:rPr lang="ko-KR" altLang="en-US" b="1"/>
              <a:t>종류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A6DD1-55E4-444C-B17E-19AA15AFC234}"/>
              </a:ext>
            </a:extLst>
          </p:cNvPr>
          <p:cNvSpPr txBox="1"/>
          <p:nvPr/>
        </p:nvSpPr>
        <p:spPr>
          <a:xfrm>
            <a:off x="973122" y="1644242"/>
            <a:ext cx="9823725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깃허브 데스크톱 </a:t>
            </a:r>
            <a:r>
              <a:rPr lang="en-US" altLang="ko-KR" sz="1400" b="1"/>
              <a:t>:  </a:t>
            </a:r>
            <a:r>
              <a:rPr lang="ko-KR" altLang="en-US" sz="1400"/>
              <a:t>깃허브에서 제공하는 프로그램</a:t>
            </a:r>
            <a:r>
              <a:rPr lang="en-US" altLang="ko-KR" sz="1400"/>
              <a:t>. </a:t>
            </a:r>
            <a:r>
              <a:rPr lang="ko-KR" altLang="en-US" sz="1400"/>
              <a:t>사용이 쉬워 누구나 쉽게 배울 수 있다</a:t>
            </a:r>
            <a:r>
              <a:rPr lang="en-US" altLang="ko-KR" sz="1400"/>
              <a:t>. But, </a:t>
            </a:r>
            <a:r>
              <a:rPr lang="ko-KR" altLang="en-US" sz="1400"/>
              <a:t>기본적인 기능만 있기 때문에 고급 사용자가 되면 아쉬울 수 있다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토터스깃</a:t>
            </a:r>
            <a:r>
              <a:rPr lang="en-US" altLang="ko-KR" sz="1400" b="1"/>
              <a:t>(TortoiseGit) : </a:t>
            </a:r>
            <a:r>
              <a:rPr lang="ko-KR" altLang="en-US" sz="1400"/>
              <a:t>윈도우</a:t>
            </a:r>
            <a:r>
              <a:rPr lang="en-US" altLang="ko-KR" sz="1400"/>
              <a:t>(Window) </a:t>
            </a:r>
            <a:r>
              <a:rPr lang="ko-KR" altLang="en-US" sz="1400"/>
              <a:t>전용 프로그램으로 윈도우 탐색기의 빠른 메뉴에 추가된다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소스트리</a:t>
            </a:r>
            <a:r>
              <a:rPr lang="en-US" altLang="ko-KR" sz="1400" b="1"/>
              <a:t>(SourceTree) : </a:t>
            </a:r>
            <a:r>
              <a:rPr lang="ko-KR" altLang="en-US" sz="1400"/>
              <a:t>깃의 기본 기능부터 고급 기능까지 사용할 수 있는 프로그램</a:t>
            </a:r>
            <a:r>
              <a:rPr lang="en-US" altLang="ko-KR" sz="1400"/>
              <a:t>. </a:t>
            </a:r>
            <a:r>
              <a:rPr lang="ko-KR" altLang="en-US" sz="1400"/>
              <a:t>기능이 많아 사용법은 복잡하지만 어느 정도 익숙해지면 자유롭게 깃을 활용할 수 있다</a:t>
            </a:r>
            <a:r>
              <a:rPr lang="en-US" altLang="ko-KR" sz="1400"/>
              <a:t>.</a:t>
            </a:r>
            <a:endParaRPr lang="ko-KR" altLang="en-US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4D6D78-3519-46EA-867A-BD133AF8422A}"/>
              </a:ext>
            </a:extLst>
          </p:cNvPr>
          <p:cNvSpPr txBox="1"/>
          <p:nvPr/>
        </p:nvSpPr>
        <p:spPr>
          <a:xfrm>
            <a:off x="536895" y="4085439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커맨드 라인 인터페이스</a:t>
            </a:r>
            <a:r>
              <a:rPr lang="en-US" altLang="ko-KR" b="1"/>
              <a:t>(CLI)</a:t>
            </a:r>
            <a:endParaRPr lang="ko-KR" altLang="en-US" b="1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D63B98C-7E5B-46E3-97C5-06894D193413}"/>
              </a:ext>
            </a:extLst>
          </p:cNvPr>
          <p:cNvSpPr/>
          <p:nvPr/>
        </p:nvSpPr>
        <p:spPr>
          <a:xfrm>
            <a:off x="973122" y="4626096"/>
            <a:ext cx="10058402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터미널 창에 직접 명령을 입력해서 깃을 사용하는 방식</a:t>
            </a:r>
            <a:r>
              <a:rPr lang="en-US" altLang="ko-KR" sz="1400"/>
              <a:t>. </a:t>
            </a:r>
            <a:r>
              <a:rPr lang="ko-KR" altLang="en-US" sz="1400"/>
              <a:t>기본적인 리눅스 명령을 알아야 하고, 깃 명령도 외워야 하기 때문에</a:t>
            </a:r>
            <a:r>
              <a:rPr lang="en-US" altLang="ko-KR" sz="1400"/>
              <a:t> </a:t>
            </a:r>
            <a:r>
              <a:rPr lang="ko-KR" altLang="en-US" sz="1400"/>
              <a:t>시작하기 어렵다. </a:t>
            </a:r>
            <a:r>
              <a:rPr lang="en-US" altLang="ko-KR" sz="1400"/>
              <a:t>But,</a:t>
            </a:r>
            <a:r>
              <a:rPr lang="ko-KR" altLang="en-US" sz="1400"/>
              <a:t> </a:t>
            </a:r>
            <a:r>
              <a:rPr lang="ko-KR" altLang="en-US" sz="1400" b="1">
                <a:solidFill>
                  <a:srgbClr val="C00000"/>
                </a:solidFill>
              </a:rPr>
              <a:t>익숙해지면 훨씬 빠르게 깃을 다룰 수 있다</a:t>
            </a:r>
            <a:r>
              <a:rPr lang="en-US" altLang="ko-KR" sz="1400"/>
              <a:t>. </a:t>
            </a:r>
            <a:r>
              <a:rPr lang="ko-KR" altLang="en-US" sz="1400"/>
              <a:t>반복해야 할 일을 자동화시키거나 서버 환경에서 깃을 사용하는 등 다양한 활용이</a:t>
            </a:r>
            <a:r>
              <a:rPr lang="en-US" altLang="ko-KR" sz="1400"/>
              <a:t> </a:t>
            </a:r>
            <a:r>
              <a:rPr lang="ko-KR" altLang="en-US" sz="1400"/>
              <a:t>가능하다</a:t>
            </a:r>
            <a:r>
              <a:rPr lang="en-US" altLang="ko-KR" sz="1400"/>
              <a:t>. </a:t>
            </a:r>
            <a:r>
              <a:rPr lang="ko-KR" altLang="en-US" sz="1400">
                <a:solidFill>
                  <a:srgbClr val="C00000"/>
                </a:solidFill>
              </a:rPr>
              <a:t>개발자 대부분은 커맨드 라인 인터페이스로 깃을 사용한다</a:t>
            </a:r>
            <a:r>
              <a:rPr lang="en-US" altLang="ko-KR" sz="1400">
                <a:solidFill>
                  <a:srgbClr val="C00000"/>
                </a:solidFill>
              </a:rPr>
              <a:t>. </a:t>
            </a:r>
            <a:endParaRPr lang="ko-KR" altLang="en-US" sz="1400">
              <a:solidFill>
                <a:srgbClr val="C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95DEC2-0974-4BFE-B392-84B50A2FA49C}"/>
              </a:ext>
            </a:extLst>
          </p:cNvPr>
          <p:cNvSpPr txBox="1"/>
          <p:nvPr/>
        </p:nvSpPr>
        <p:spPr>
          <a:xfrm>
            <a:off x="1048624" y="3437305"/>
            <a:ext cx="5192319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200"/>
              <a:t>더 많은 깃 프로그램을 보려면 </a:t>
            </a:r>
            <a:r>
              <a:rPr lang="en-US" altLang="ko-KR" sz="1200">
                <a:hlinkClick r:id="rId2"/>
              </a:rPr>
              <a:t>https://git-scm.com/downloads/guis</a:t>
            </a:r>
            <a:r>
              <a:rPr lang="en-US" altLang="ko-KR" sz="1200"/>
              <a:t> </a:t>
            </a:r>
            <a:r>
              <a:rPr lang="ko-KR" altLang="en-US" sz="1200"/>
              <a:t>참고</a:t>
            </a:r>
          </a:p>
        </p:txBody>
      </p:sp>
    </p:spTree>
    <p:extLst>
      <p:ext uri="{BB962C8B-B14F-4D97-AF65-F5344CB8AC3E}">
        <p14:creationId xmlns:p14="http://schemas.microsoft.com/office/powerpoint/2010/main" val="2265439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HEAD -&gt; master </a:t>
            </a:r>
            <a:r>
              <a:rPr lang="ko-KR" altLang="en-US" b="1"/>
              <a:t>의</a:t>
            </a:r>
            <a:r>
              <a:rPr lang="en-US" altLang="ko-KR" b="1"/>
              <a:t> </a:t>
            </a:r>
            <a:r>
              <a:rPr lang="ko-KR" altLang="en-US" b="1"/>
              <a:t>의미</a:t>
            </a: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64FC824C-3909-4687-991B-D61C0BE1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5" y="1739214"/>
            <a:ext cx="5712298" cy="260628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7D777C71-F7BF-4CBA-B7BE-61AB3D475021}"/>
              </a:ext>
            </a:extLst>
          </p:cNvPr>
          <p:cNvSpPr/>
          <p:nvPr/>
        </p:nvSpPr>
        <p:spPr>
          <a:xfrm>
            <a:off x="5925423" y="3676422"/>
            <a:ext cx="6096000" cy="1020216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C00000"/>
                </a:solidFill>
              </a:rPr>
              <a:t>master 브랜치가 가장 최신 커밋인 ‘work 3’ 를 가리키고 있고, </a:t>
            </a:r>
            <a:br>
              <a:rPr lang="en-US" altLang="ko-KR" sz="1400">
                <a:solidFill>
                  <a:srgbClr val="C00000"/>
                </a:solidFill>
              </a:rPr>
            </a:br>
            <a:r>
              <a:rPr lang="ko-KR" altLang="en-US" sz="1400">
                <a:solidFill>
                  <a:srgbClr val="C00000"/>
                </a:solidFill>
              </a:rPr>
              <a:t>HEAD가 master 브랜치를 가리킴. </a:t>
            </a:r>
            <a:endParaRPr lang="en-US" altLang="ko-KR" sz="140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C00000"/>
                </a:solidFill>
              </a:rPr>
              <a:t>HEAD는 여러 브랜치 중에서 현재 작업 중인 브랜치를 가리킴. </a:t>
            </a:r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C61521E2-5F93-4799-9763-2BBE654ED2B9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>
            <a:off x="5224943" y="2768368"/>
            <a:ext cx="700480" cy="141816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5814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새 브랜치 만들기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F23EE-862F-49D1-93A4-5522F9279E12}"/>
              </a:ext>
            </a:extLst>
          </p:cNvPr>
          <p:cNvSpPr txBox="1"/>
          <p:nvPr/>
        </p:nvSpPr>
        <p:spPr>
          <a:xfrm>
            <a:off x="676713" y="1719739"/>
            <a:ext cx="5419287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git branch </a:t>
            </a:r>
            <a:r>
              <a:rPr lang="ko-KR" altLang="en-US" sz="1400"/>
              <a:t> </a:t>
            </a:r>
            <a:r>
              <a:rPr lang="en-US" altLang="ko-KR" sz="1400"/>
              <a:t>: </a:t>
            </a:r>
            <a:r>
              <a:rPr lang="ko-KR" altLang="en-US" sz="1400"/>
              <a:t>저장소의 브랜치 확인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 b="1"/>
              <a:t>git branch apple </a:t>
            </a:r>
            <a:r>
              <a:rPr lang="en-US" altLang="ko-KR" sz="1400"/>
              <a:t>: apple</a:t>
            </a:r>
            <a:r>
              <a:rPr lang="ko-KR" altLang="en-US" sz="1400"/>
              <a:t>이라는 새 브랜치 만듦</a:t>
            </a:r>
          </a:p>
        </p:txBody>
      </p:sp>
      <p:pic>
        <p:nvPicPr>
          <p:cNvPr id="5" name="그림 4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2DD72D46-A76D-4797-A9D8-4546CB2190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5" y="2529239"/>
            <a:ext cx="4243434" cy="1918265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FF5D1811-DF5A-4B23-9834-D3A18BDB9B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47" y="2617904"/>
            <a:ext cx="6135180" cy="136337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8BCA9B-4F57-4A0D-B9D5-6C421FA4A05F}"/>
              </a:ext>
            </a:extLst>
          </p:cNvPr>
          <p:cNvSpPr/>
          <p:nvPr/>
        </p:nvSpPr>
        <p:spPr>
          <a:xfrm>
            <a:off x="8171905" y="1694789"/>
            <a:ext cx="3343382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C00000"/>
                </a:solidFill>
              </a:rPr>
              <a:t>master, apple 2개의 브랜치가 있고, </a:t>
            </a:r>
            <a:endParaRPr lang="en-US" altLang="ko-KR" sz="120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C00000"/>
                </a:solidFill>
              </a:rPr>
              <a:t>현재 작업 중인 브랜치는 master 브랜치 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EA9285A-0E75-4A67-A67D-7D8BED30285E}"/>
              </a:ext>
            </a:extLst>
          </p:cNvPr>
          <p:cNvCxnSpPr>
            <a:stCxn id="11" idx="2"/>
          </p:cNvCxnSpPr>
          <p:nvPr/>
        </p:nvCxnSpPr>
        <p:spPr>
          <a:xfrm>
            <a:off x="9843596" y="2305405"/>
            <a:ext cx="340639" cy="630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674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브랜치 사이 이동하기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4F23EE-862F-49D1-93A4-5522F9279E12}"/>
              </a:ext>
            </a:extLst>
          </p:cNvPr>
          <p:cNvSpPr txBox="1"/>
          <p:nvPr/>
        </p:nvSpPr>
        <p:spPr>
          <a:xfrm>
            <a:off x="676713" y="1719739"/>
            <a:ext cx="6462318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checkout apple </a:t>
            </a:r>
            <a:r>
              <a:rPr lang="en-US" altLang="ko-KR" sz="1400"/>
              <a:t>: apple </a:t>
            </a:r>
            <a:r>
              <a:rPr lang="ko-KR" altLang="en-US" sz="1400"/>
              <a:t>브랜치로</a:t>
            </a:r>
            <a:r>
              <a:rPr lang="en-US" altLang="ko-KR" sz="1400"/>
              <a:t> </a:t>
            </a:r>
            <a:r>
              <a:rPr lang="ko-KR" altLang="en-US" sz="1400"/>
              <a:t>이동 </a:t>
            </a:r>
            <a:r>
              <a:rPr lang="en-US" altLang="ko-KR" sz="1400"/>
              <a:t>(apple </a:t>
            </a:r>
            <a:r>
              <a:rPr lang="ko-KR" altLang="en-US" sz="1400"/>
              <a:t>브랜치로</a:t>
            </a:r>
            <a:r>
              <a:rPr lang="en-US" altLang="ko-KR" sz="1400"/>
              <a:t> </a:t>
            </a:r>
            <a:r>
              <a:rPr lang="ko-KR" altLang="en-US" sz="1400"/>
              <a:t>체크아웃한다고 함</a:t>
            </a:r>
            <a:r>
              <a:rPr lang="en-US" altLang="ko-KR" sz="1400"/>
              <a:t>)</a:t>
            </a:r>
            <a:endParaRPr lang="ko-KR" altLang="en-US" sz="14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28BCA9B-4F57-4A0D-B9D5-6C421FA4A05F}"/>
              </a:ext>
            </a:extLst>
          </p:cNvPr>
          <p:cNvSpPr/>
          <p:nvPr/>
        </p:nvSpPr>
        <p:spPr>
          <a:xfrm>
            <a:off x="2660338" y="4094041"/>
            <a:ext cx="1710326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>
                <a:solidFill>
                  <a:srgbClr val="C00000"/>
                </a:solidFill>
              </a:rPr>
              <a:t>현재 브랜치는</a:t>
            </a:r>
            <a:r>
              <a:rPr lang="en-US" altLang="ko-KR" sz="1200">
                <a:solidFill>
                  <a:srgbClr val="C00000"/>
                </a:solidFill>
              </a:rPr>
              <a:t> apple</a:t>
            </a:r>
            <a:endParaRPr lang="ko-KR" altLang="en-US" sz="1200">
              <a:solidFill>
                <a:srgbClr val="C00000"/>
              </a:solidFill>
            </a:endParaRP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D002637-2ACE-44D9-A641-D7D4EFB8A0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13" y="2305405"/>
            <a:ext cx="3781126" cy="1499299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7ECEF12-9E0C-42EE-AD62-E46D8118F057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3515501" y="3531765"/>
            <a:ext cx="142099" cy="56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id="{7FE5D5CA-7B4F-409A-8859-71259C382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742" y="2110402"/>
            <a:ext cx="3964772" cy="1835283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615CE863-D63B-4D5D-BC5C-9CE6FB2AC2CE}"/>
              </a:ext>
            </a:extLst>
          </p:cNvPr>
          <p:cNvSpPr/>
          <p:nvPr/>
        </p:nvSpPr>
        <p:spPr>
          <a:xfrm>
            <a:off x="6731499" y="4427658"/>
            <a:ext cx="4065348" cy="610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00000"/>
                </a:solidFill>
              </a:rPr>
              <a:t>master</a:t>
            </a:r>
            <a:r>
              <a:rPr lang="ko-KR" altLang="en-US" sz="1200">
                <a:solidFill>
                  <a:srgbClr val="C00000"/>
                </a:solidFill>
              </a:rPr>
              <a:t> 브랜치에 있던 커밋들이 </a:t>
            </a:r>
            <a:r>
              <a:rPr lang="en-US" altLang="ko-KR" sz="1200">
                <a:solidFill>
                  <a:srgbClr val="C00000"/>
                </a:solidFill>
              </a:rPr>
              <a:t>apple </a:t>
            </a:r>
            <a:r>
              <a:rPr lang="ko-KR" altLang="en-US" sz="1200">
                <a:solidFill>
                  <a:srgbClr val="C00000"/>
                </a:solidFill>
              </a:rPr>
              <a:t>브랜치로 복사됨</a:t>
            </a:r>
            <a:endParaRPr lang="en-US" altLang="ko-KR" sz="120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rgbClr val="C00000"/>
                </a:solidFill>
              </a:rPr>
              <a:t>HEAD</a:t>
            </a:r>
            <a:r>
              <a:rPr lang="ko-KR" altLang="en-US" sz="1200">
                <a:solidFill>
                  <a:srgbClr val="C00000"/>
                </a:solidFill>
              </a:rPr>
              <a:t>는 </a:t>
            </a:r>
            <a:r>
              <a:rPr lang="en-US" altLang="ko-KR" sz="1200">
                <a:solidFill>
                  <a:srgbClr val="C00000"/>
                </a:solidFill>
              </a:rPr>
              <a:t>apple</a:t>
            </a:r>
            <a:r>
              <a:rPr lang="ko-KR" altLang="en-US" sz="1200">
                <a:solidFill>
                  <a:srgbClr val="C00000"/>
                </a:solidFill>
              </a:rPr>
              <a:t>을 가리킴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6101F9C-B59B-4689-85BC-979C9FB8CD42}"/>
              </a:ext>
            </a:extLst>
          </p:cNvPr>
          <p:cNvCxnSpPr>
            <a:stCxn id="18" idx="0"/>
          </p:cNvCxnSpPr>
          <p:nvPr/>
        </p:nvCxnSpPr>
        <p:spPr>
          <a:xfrm flipH="1" flipV="1">
            <a:off x="8078598" y="3682767"/>
            <a:ext cx="685575" cy="744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11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CA93DE8B-0710-4364-B528-2729D414675F}"/>
              </a:ext>
            </a:extLst>
          </p:cNvPr>
          <p:cNvSpPr/>
          <p:nvPr/>
        </p:nvSpPr>
        <p:spPr>
          <a:xfrm>
            <a:off x="6504642" y="5168292"/>
            <a:ext cx="3833767" cy="692103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23000">
                <a:schemeClr val="accent1">
                  <a:lumMod val="0"/>
                  <a:lumOff val="100000"/>
                </a:schemeClr>
              </a:gs>
              <a:gs pos="92000">
                <a:schemeClr val="accent1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정보 확인하기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git log </a:t>
            </a:r>
            <a:r>
              <a:rPr lang="ko-KR" altLang="en-US" b="1"/>
              <a:t>명령 활용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49D64-30D1-4311-8B53-E2B3500342A4}"/>
              </a:ext>
            </a:extLst>
          </p:cNvPr>
          <p:cNvSpPr txBox="1"/>
          <p:nvPr/>
        </p:nvSpPr>
        <p:spPr>
          <a:xfrm>
            <a:off x="415255" y="1728131"/>
            <a:ext cx="4425194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log </a:t>
            </a:r>
            <a:r>
              <a:rPr lang="en-US" altLang="ko-KR" sz="1400"/>
              <a:t>--</a:t>
            </a:r>
            <a:r>
              <a:rPr lang="en-US" altLang="ko-KR" sz="1400" b="1"/>
              <a:t>oneline </a:t>
            </a:r>
            <a:r>
              <a:rPr lang="en-US" altLang="ko-KR" sz="1400"/>
              <a:t>--</a:t>
            </a:r>
            <a:r>
              <a:rPr lang="en-US" altLang="ko-KR" sz="1400" b="1"/>
              <a:t>branches : </a:t>
            </a:r>
            <a:r>
              <a:rPr lang="en-US" altLang="ko-KR" sz="1400"/>
              <a:t> </a:t>
            </a:r>
            <a:br>
              <a:rPr lang="en-US" altLang="ko-KR" sz="1400"/>
            </a:br>
            <a:r>
              <a:rPr lang="ko-KR" altLang="en-US" sz="1400"/>
              <a:t>각 브랜치의 커밋을 함께 볼 수 있음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48B89B4-3ADF-4935-B6C5-3F14FBB88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5" y="2647103"/>
            <a:ext cx="4241609" cy="2195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BF455B7-31EF-40D9-87A1-7C52790F1B2F}"/>
              </a:ext>
            </a:extLst>
          </p:cNvPr>
          <p:cNvSpPr txBox="1"/>
          <p:nvPr/>
        </p:nvSpPr>
        <p:spPr>
          <a:xfrm>
            <a:off x="5960377" y="1728131"/>
            <a:ext cx="6505663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log </a:t>
            </a:r>
            <a:r>
              <a:rPr lang="en-US" altLang="ko-KR" sz="1400"/>
              <a:t>--</a:t>
            </a:r>
            <a:r>
              <a:rPr lang="en-US" altLang="ko-KR" sz="1400" b="1"/>
              <a:t>oneline </a:t>
            </a:r>
            <a:r>
              <a:rPr lang="en-US" altLang="ko-KR" sz="1400"/>
              <a:t>--</a:t>
            </a:r>
            <a:r>
              <a:rPr lang="en-US" altLang="ko-KR" sz="1400" b="1"/>
              <a:t>branches --graph  : </a:t>
            </a:r>
            <a:r>
              <a:rPr lang="en-US" altLang="ko-KR" sz="1400"/>
              <a:t> </a:t>
            </a:r>
            <a:br>
              <a:rPr lang="en-US" altLang="ko-KR" sz="1400"/>
            </a:br>
            <a:r>
              <a:rPr lang="ko-KR" altLang="en-US" sz="1400"/>
              <a:t>브랜치와</a:t>
            </a:r>
            <a:r>
              <a:rPr lang="en-US" altLang="ko-KR" sz="1400"/>
              <a:t> </a:t>
            </a:r>
            <a:r>
              <a:rPr lang="ko-KR" altLang="en-US" sz="1400"/>
              <a:t>커밋 간의 관계를 그래프 형태로 표시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EBA6249-78D2-4469-8107-51D52E5DA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460" y="2534977"/>
            <a:ext cx="4488111" cy="203736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EE26EE1-88BB-41ED-BAAA-8E6E1EA99B58}"/>
              </a:ext>
            </a:extLst>
          </p:cNvPr>
          <p:cNvSpPr/>
          <p:nvPr/>
        </p:nvSpPr>
        <p:spPr>
          <a:xfrm>
            <a:off x="536895" y="5064770"/>
            <a:ext cx="4936876" cy="1164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현재 </a:t>
            </a:r>
            <a:r>
              <a:rPr lang="en-US" altLang="ko-KR" sz="1200"/>
              <a:t>apple </a:t>
            </a:r>
            <a:r>
              <a:rPr lang="ko-KR" altLang="en-US" sz="1200"/>
              <a:t>브랜치로 체크아웃한 상태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apple </a:t>
            </a:r>
            <a:r>
              <a:rPr lang="ko-KR" altLang="en-US" sz="1200"/>
              <a:t>브랜치의</a:t>
            </a:r>
            <a:r>
              <a:rPr lang="en-US" altLang="ko-KR" sz="1200"/>
              <a:t> </a:t>
            </a:r>
            <a:r>
              <a:rPr lang="ko-KR" altLang="en-US" sz="1200"/>
              <a:t>최신 커밋은 </a:t>
            </a:r>
            <a:r>
              <a:rPr lang="en-US" altLang="ko-KR" sz="1200"/>
              <a:t>‘apple content4’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master </a:t>
            </a:r>
            <a:r>
              <a:rPr lang="ko-KR" altLang="en-US" sz="1200"/>
              <a:t>브랜치의 최신 커밋은 ‘</a:t>
            </a:r>
            <a:r>
              <a:rPr lang="en-US" altLang="ko-KR" sz="1200"/>
              <a:t>master content 4’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ms </a:t>
            </a:r>
            <a:r>
              <a:rPr lang="ko-KR" altLang="en-US" sz="1200"/>
              <a:t>브랜치와 </a:t>
            </a:r>
            <a:r>
              <a:rPr lang="en-US" altLang="ko-KR" sz="1200"/>
              <a:t>google </a:t>
            </a:r>
            <a:r>
              <a:rPr lang="ko-KR" altLang="en-US" sz="1200"/>
              <a:t>브랜치의 최신 커밋은 ‘</a:t>
            </a:r>
            <a:r>
              <a:rPr lang="en-US" altLang="ko-KR" sz="1200"/>
              <a:t>work 3’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F201F17-9E4B-43BE-8AF9-71417F4BE0C0}"/>
              </a:ext>
            </a:extLst>
          </p:cNvPr>
          <p:cNvSpPr/>
          <p:nvPr/>
        </p:nvSpPr>
        <p:spPr>
          <a:xfrm>
            <a:off x="5809375" y="4682139"/>
            <a:ext cx="5440262" cy="6106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/>
              <a:t>apple </a:t>
            </a:r>
            <a:r>
              <a:rPr lang="ko-KR" altLang="en-US" sz="1200"/>
              <a:t>브랜치의 최신 커밋은 ‘</a:t>
            </a:r>
            <a:r>
              <a:rPr lang="en-US" altLang="ko-KR" sz="1200"/>
              <a:t>apple content 4’</a:t>
            </a:r>
            <a:r>
              <a:rPr lang="ko-KR" altLang="en-US" sz="1200"/>
              <a:t>이고</a:t>
            </a:r>
            <a:r>
              <a:rPr lang="en-US" altLang="ko-KR" sz="1200"/>
              <a:t> </a:t>
            </a:r>
            <a:r>
              <a:rPr lang="ko-KR" altLang="en-US" sz="1200"/>
              <a:t>부모 커밋은 </a:t>
            </a:r>
            <a:r>
              <a:rPr lang="en-US" altLang="ko-KR" sz="1200"/>
              <a:t>‘work3’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master </a:t>
            </a:r>
            <a:r>
              <a:rPr lang="ko-KR" altLang="en-US" sz="1200"/>
              <a:t>브랜치의 최신 커밋은 ‘</a:t>
            </a:r>
            <a:r>
              <a:rPr lang="en-US" altLang="ko-KR" sz="1200"/>
              <a:t>master content 4’</a:t>
            </a:r>
            <a:r>
              <a:rPr lang="ko-KR" altLang="en-US" sz="1200"/>
              <a:t>이고</a:t>
            </a:r>
            <a:r>
              <a:rPr lang="en-US" altLang="ko-KR" sz="1200"/>
              <a:t> </a:t>
            </a:r>
            <a:r>
              <a:rPr lang="ko-KR" altLang="en-US" sz="1200"/>
              <a:t>부모 커밋은 </a:t>
            </a:r>
            <a:r>
              <a:rPr lang="en-US" altLang="ko-KR" sz="1200"/>
              <a:t>‘work3’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B6038ED-83D6-4648-A42A-4091AD73CA6F}"/>
              </a:ext>
            </a:extLst>
          </p:cNvPr>
          <p:cNvSpPr/>
          <p:nvPr/>
        </p:nvSpPr>
        <p:spPr>
          <a:xfrm>
            <a:off x="5633207" y="5897052"/>
            <a:ext cx="5440262" cy="61061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>
                <a:solidFill>
                  <a:srgbClr val="002060"/>
                </a:solidFill>
              </a:rPr>
              <a:t>master </a:t>
            </a:r>
            <a:r>
              <a:rPr lang="ko-KR" altLang="en-US" sz="1200">
                <a:solidFill>
                  <a:srgbClr val="002060"/>
                </a:solidFill>
              </a:rPr>
              <a:t>브랜치와 </a:t>
            </a:r>
            <a:r>
              <a:rPr lang="en-US" altLang="ko-KR" sz="1200">
                <a:solidFill>
                  <a:srgbClr val="002060"/>
                </a:solidFill>
              </a:rPr>
              <a:t>apple </a:t>
            </a:r>
            <a:r>
              <a:rPr lang="ko-KR" altLang="en-US" sz="1200">
                <a:solidFill>
                  <a:srgbClr val="002060"/>
                </a:solidFill>
              </a:rPr>
              <a:t>브랜치는 </a:t>
            </a:r>
            <a:r>
              <a:rPr lang="en-US" altLang="ko-KR" sz="1200">
                <a:solidFill>
                  <a:srgbClr val="002060"/>
                </a:solidFill>
              </a:rPr>
              <a:t>work3 </a:t>
            </a:r>
            <a:r>
              <a:rPr lang="ko-KR" altLang="en-US" sz="1200">
                <a:solidFill>
                  <a:srgbClr val="002060"/>
                </a:solidFill>
              </a:rPr>
              <a:t>커밋까지 같고</a:t>
            </a:r>
            <a:r>
              <a:rPr lang="en-US" altLang="ko-KR" sz="1200">
                <a:solidFill>
                  <a:srgbClr val="002060"/>
                </a:solidFill>
              </a:rPr>
              <a:t>, </a:t>
            </a:r>
            <a:br>
              <a:rPr lang="en-US" altLang="ko-KR" sz="1200">
                <a:solidFill>
                  <a:srgbClr val="002060"/>
                </a:solidFill>
              </a:rPr>
            </a:br>
            <a:r>
              <a:rPr lang="ko-KR" altLang="en-US" sz="1200">
                <a:solidFill>
                  <a:srgbClr val="002060"/>
                </a:solidFill>
              </a:rPr>
              <a:t>그 후에 브랜치마다 다른 커밋을 만들었다는 것을 알 수 있음</a:t>
            </a:r>
            <a:r>
              <a:rPr lang="en-US" altLang="ko-KR" sz="1200">
                <a:solidFill>
                  <a:srgbClr val="002060"/>
                </a:solidFill>
              </a:rPr>
              <a:t>.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82CAFE1-0023-4A3D-ACE7-EB3336A0E8E6}"/>
              </a:ext>
            </a:extLst>
          </p:cNvPr>
          <p:cNvCxnSpPr/>
          <p:nvPr/>
        </p:nvCxnSpPr>
        <p:spPr>
          <a:xfrm flipV="1">
            <a:off x="1744910" y="4572343"/>
            <a:ext cx="0" cy="49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6835B01-895F-4CA3-803C-582311AAA00F}"/>
              </a:ext>
            </a:extLst>
          </p:cNvPr>
          <p:cNvCxnSpPr/>
          <p:nvPr/>
        </p:nvCxnSpPr>
        <p:spPr>
          <a:xfrm flipV="1">
            <a:off x="8170877" y="4189712"/>
            <a:ext cx="0" cy="492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63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정보 확인하기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브랜치 사이의 차이점 알아보기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749D64-30D1-4311-8B53-E2B3500342A4}"/>
              </a:ext>
            </a:extLst>
          </p:cNvPr>
          <p:cNvSpPr txBox="1"/>
          <p:nvPr/>
        </p:nvSpPr>
        <p:spPr>
          <a:xfrm>
            <a:off x="415255" y="1728131"/>
            <a:ext cx="8242184" cy="1020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log branchA..branchB : </a:t>
            </a:r>
            <a:r>
              <a:rPr lang="en-US" altLang="ko-KR" sz="1400"/>
              <a:t> </a:t>
            </a:r>
            <a:br>
              <a:rPr lang="en-US" altLang="ko-KR" sz="1400"/>
            </a:br>
            <a:r>
              <a:rPr lang="en-US" altLang="ko-KR" sz="1400"/>
              <a:t>branchA </a:t>
            </a:r>
            <a:r>
              <a:rPr lang="ko-KR" altLang="en-US" sz="1400"/>
              <a:t>브랜치에는 없고 </a:t>
            </a:r>
            <a:r>
              <a:rPr lang="en-US" altLang="ko-KR" sz="1400"/>
              <a:t>branchB </a:t>
            </a:r>
            <a:r>
              <a:rPr lang="ko-KR" altLang="en-US" sz="1400"/>
              <a:t>브랜치에만 </a:t>
            </a:r>
            <a:br>
              <a:rPr lang="en-US" altLang="ko-KR" sz="1400"/>
            </a:br>
            <a:r>
              <a:rPr lang="ko-KR" altLang="en-US" sz="1400"/>
              <a:t>있는 커밋을 보여줌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34757E-63D9-4FC2-AD9F-BF7D65E5BC02}"/>
              </a:ext>
            </a:extLst>
          </p:cNvPr>
          <p:cNvSpPr txBox="1"/>
          <p:nvPr/>
        </p:nvSpPr>
        <p:spPr>
          <a:xfrm>
            <a:off x="536895" y="3528301"/>
            <a:ext cx="2896999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log master..apple </a:t>
            </a:r>
            <a:r>
              <a:rPr lang="ko-KR" altLang="en-US" sz="1400"/>
              <a:t>실행하면 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결과는 </a:t>
            </a:r>
            <a:r>
              <a:rPr lang="en-US" altLang="ko-KR" sz="1400"/>
              <a:t> ‘apple content4’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7A582-7D1B-4384-A668-9F945771F4AF}"/>
              </a:ext>
            </a:extLst>
          </p:cNvPr>
          <p:cNvSpPr txBox="1"/>
          <p:nvPr/>
        </p:nvSpPr>
        <p:spPr>
          <a:xfrm>
            <a:off x="4954168" y="3618047"/>
            <a:ext cx="2896999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/>
              <a:t>git log apple..master </a:t>
            </a:r>
            <a:r>
              <a:rPr lang="ko-KR" altLang="en-US" sz="1400"/>
              <a:t>실행하면 결과는 </a:t>
            </a:r>
            <a:r>
              <a:rPr lang="en-US" altLang="ko-KR" sz="1400"/>
              <a:t> ‘master content4’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4C3D2A5-25AF-4315-8406-4916754EFD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16"/>
          <a:stretch/>
        </p:blipFill>
        <p:spPr>
          <a:xfrm>
            <a:off x="427838" y="4392873"/>
            <a:ext cx="3139039" cy="1544425"/>
          </a:xfrm>
          <a:prstGeom prst="rect">
            <a:avLst/>
          </a:prstGeom>
        </p:spPr>
      </p:pic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22827428-0853-47FF-BA3E-A2F7E916BD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635"/>
          <a:stretch/>
        </p:blipFill>
        <p:spPr>
          <a:xfrm>
            <a:off x="4954168" y="4528709"/>
            <a:ext cx="3063847" cy="1272751"/>
          </a:xfrm>
          <a:prstGeom prst="rect">
            <a:avLst/>
          </a:prstGeom>
        </p:spPr>
      </p:pic>
      <p:pic>
        <p:nvPicPr>
          <p:cNvPr id="24" name="그림 23" descr="스크린샷이(가) 표시된 사진&#10;&#10;자동 생성된 설명">
            <a:extLst>
              <a:ext uri="{FF2B5EF4-FFF2-40B4-BE49-F238E27FC236}">
                <a16:creationId xmlns:a16="http://schemas.microsoft.com/office/drawing/2014/main" id="{91E528B2-DA07-4039-B74E-F6E15D44E68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30"/>
          <a:stretch/>
        </p:blipFill>
        <p:spPr>
          <a:xfrm>
            <a:off x="6185017" y="1333958"/>
            <a:ext cx="3481432" cy="2037366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C955E5-3D63-4802-B848-FC36DEC6E3F9}"/>
              </a:ext>
            </a:extLst>
          </p:cNvPr>
          <p:cNvSpPr/>
          <p:nvPr/>
        </p:nvSpPr>
        <p:spPr>
          <a:xfrm>
            <a:off x="6337414" y="1078692"/>
            <a:ext cx="2765501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/>
              <a:t>예를 들어 다음과 같은 커밋이 있다면</a:t>
            </a:r>
            <a:endParaRPr lang="en-US" altLang="ko-KR" sz="1200"/>
          </a:p>
        </p:txBody>
      </p:sp>
    </p:spTree>
    <p:extLst>
      <p:ext uri="{BB962C8B-B14F-4D97-AF65-F5344CB8AC3E}">
        <p14:creationId xmlns:p14="http://schemas.microsoft.com/office/powerpoint/2010/main" val="3094172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47" y="50377"/>
            <a:ext cx="10515600" cy="549275"/>
          </a:xfrm>
        </p:spPr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병합하기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브랜치 병합하기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5C955E5-3D63-4802-B848-FC36DEC6E3F9}"/>
              </a:ext>
            </a:extLst>
          </p:cNvPr>
          <p:cNvSpPr/>
          <p:nvPr/>
        </p:nvSpPr>
        <p:spPr>
          <a:xfrm>
            <a:off x="599345" y="1623976"/>
            <a:ext cx="4154342" cy="16665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master </a:t>
            </a:r>
            <a:r>
              <a:rPr lang="ko-KR" altLang="en-US" sz="1400"/>
              <a:t>브랜치로 체크아웃한 후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git merge </a:t>
            </a:r>
            <a:r>
              <a:rPr lang="ko-KR" altLang="en-US" sz="1400"/>
              <a:t>명령 다음에 병합할 브랜치명 입력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자동으로 빔 실행되면서 병합 메시지 나타남</a:t>
            </a:r>
            <a:br>
              <a:rPr lang="en-US" altLang="ko-KR" sz="1400"/>
            </a:b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수정하거나 그냥 종료하거나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>
                <a:sym typeface="Wingdings" panose="05000000000000000000" pitchFamily="2" charset="2"/>
              </a:rPr>
              <a:t>git log </a:t>
            </a:r>
            <a:r>
              <a:rPr lang="ko-KR" altLang="en-US" sz="1400">
                <a:sym typeface="Wingdings" panose="05000000000000000000" pitchFamily="2" charset="2"/>
              </a:rPr>
              <a:t>명령으로 병합 확인</a:t>
            </a:r>
            <a:endParaRPr lang="en-US" altLang="ko-KR" sz="140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C1C64971-1E7C-4D1A-B0B2-A2F22AA4CB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5" y="3559307"/>
            <a:ext cx="4868485" cy="2419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973C7A-EDCC-4089-A6B7-B66D9032E9C5}"/>
              </a:ext>
            </a:extLst>
          </p:cNvPr>
          <p:cNvSpPr txBox="1"/>
          <p:nvPr/>
        </p:nvSpPr>
        <p:spPr>
          <a:xfrm>
            <a:off x="642876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같은 파일을 수정했을 때 병합하기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AB7E46-F3BF-4084-AE1D-F7EA893D69D3}"/>
              </a:ext>
            </a:extLst>
          </p:cNvPr>
          <p:cNvSpPr/>
          <p:nvPr/>
        </p:nvSpPr>
        <p:spPr>
          <a:xfrm>
            <a:off x="6491214" y="1623976"/>
            <a:ext cx="5563765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같은 파일이더라도 다른 위치를 수정했다면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자동 병합</a:t>
            </a: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ym typeface="Wingdings" panose="05000000000000000000" pitchFamily="2" charset="2"/>
              </a:rPr>
              <a:t>같은 파일의 같은 위치를 수정했다면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충돌 발생</a:t>
            </a: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ym typeface="Wingdings" panose="05000000000000000000" pitchFamily="2" charset="2"/>
              </a:rPr>
              <a:t>충돌이 발생하면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sym typeface="Wingdings" panose="05000000000000000000" pitchFamily="2" charset="2"/>
              </a:rPr>
              <a:t>충돌 문서를 빔 편집기로 열고 직접 충돌 해결</a:t>
            </a:r>
            <a:endParaRPr lang="en-US" altLang="ko-KR" sz="1400">
              <a:sym typeface="Wingdings" panose="05000000000000000000" pitchFamily="2" charset="2"/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sym typeface="Wingdings" panose="05000000000000000000" pitchFamily="2" charset="2"/>
              </a:rPr>
              <a:t>해결한 문서를 스테이지에 올리고 커밋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78CD19F-EAA1-4881-A0AE-B48438B57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65" y="4041397"/>
            <a:ext cx="3929890" cy="179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47" y="50377"/>
            <a:ext cx="10515600" cy="549275"/>
          </a:xfrm>
        </p:spPr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관리하기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5E23263-D4BD-4733-BA1A-9EB2E4BF8131}"/>
              </a:ext>
            </a:extLst>
          </p:cNvPr>
          <p:cNvSpPr/>
          <p:nvPr/>
        </p:nvSpPr>
        <p:spPr>
          <a:xfrm>
            <a:off x="671119" y="1272921"/>
            <a:ext cx="350659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1) master</a:t>
            </a:r>
            <a:r>
              <a:rPr lang="ko-KR" altLang="en-US" sz="1400"/>
              <a:t> 브랜치에서 </a:t>
            </a:r>
            <a:r>
              <a:rPr lang="en-US" altLang="ko-KR" sz="1400"/>
              <a:t>c1 </a:t>
            </a:r>
            <a:r>
              <a:rPr lang="ko-KR" altLang="en-US" sz="1400"/>
              <a:t>커밋 만듦</a:t>
            </a:r>
            <a:endParaRPr lang="en-US" altLang="ko-KR" sz="140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51E302C3-D055-44E8-907A-2E64381669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34" y="2050714"/>
            <a:ext cx="4428786" cy="208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8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47" y="50377"/>
            <a:ext cx="10515600" cy="549275"/>
          </a:xfrm>
        </p:spPr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관리하기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D37FEE-F053-46F4-B234-7EB7F4E14703}"/>
              </a:ext>
            </a:extLst>
          </p:cNvPr>
          <p:cNvSpPr/>
          <p:nvPr/>
        </p:nvSpPr>
        <p:spPr>
          <a:xfrm>
            <a:off x="941880" y="1180642"/>
            <a:ext cx="350659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2) sub </a:t>
            </a:r>
            <a:r>
              <a:rPr lang="ko-KR" altLang="en-US" sz="1400"/>
              <a:t>브랜치 만듦 </a:t>
            </a:r>
            <a:r>
              <a:rPr lang="en-US" altLang="ko-KR" sz="1400"/>
              <a:t> </a:t>
            </a:r>
            <a:endParaRPr lang="ko-KR" altLang="en-US" sz="1400"/>
          </a:p>
        </p:txBody>
      </p:sp>
      <p:pic>
        <p:nvPicPr>
          <p:cNvPr id="10" name="그림 9" descr="시계이(가) 표시된 사진&#10;&#10;자동 생성된 설명">
            <a:extLst>
              <a:ext uri="{FF2B5EF4-FFF2-40B4-BE49-F238E27FC236}">
                <a16:creationId xmlns:a16="http://schemas.microsoft.com/office/drawing/2014/main" id="{C910F9CA-93BA-4B7B-8DDB-99C8D108A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80" y="2018926"/>
            <a:ext cx="3613342" cy="2495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219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47" y="50377"/>
            <a:ext cx="10515600" cy="549275"/>
          </a:xfrm>
        </p:spPr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관리하기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0A834B-83FC-4387-8743-D109345CCDF3}"/>
              </a:ext>
            </a:extLst>
          </p:cNvPr>
          <p:cNvSpPr/>
          <p:nvPr/>
        </p:nvSpPr>
        <p:spPr>
          <a:xfrm>
            <a:off x="673433" y="1104035"/>
            <a:ext cx="350659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3) master </a:t>
            </a:r>
            <a:r>
              <a:rPr lang="ko-KR" altLang="en-US" sz="1400"/>
              <a:t>브랜치에서 </a:t>
            </a:r>
            <a:r>
              <a:rPr lang="en-US" altLang="ko-KR" sz="1400"/>
              <a:t>c2 </a:t>
            </a:r>
            <a:r>
              <a:rPr lang="ko-KR" altLang="en-US" sz="1400"/>
              <a:t>커밋 만듦</a:t>
            </a:r>
          </a:p>
        </p:txBody>
      </p:sp>
      <p:pic>
        <p:nvPicPr>
          <p:cNvPr id="13" name="그림 12" descr="스크린샷, 시계이(가) 표시된 사진&#10;&#10;자동 생성된 설명">
            <a:extLst>
              <a:ext uri="{FF2B5EF4-FFF2-40B4-BE49-F238E27FC236}">
                <a16:creationId xmlns:a16="http://schemas.microsoft.com/office/drawing/2014/main" id="{2E151EA8-C8D1-4099-9407-80ED2329D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01" y="2099748"/>
            <a:ext cx="5352685" cy="240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27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47" y="50377"/>
            <a:ext cx="10515600" cy="549275"/>
          </a:xfrm>
        </p:spPr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관리하기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0A834B-83FC-4387-8743-D109345CCDF3}"/>
              </a:ext>
            </a:extLst>
          </p:cNvPr>
          <p:cNvSpPr/>
          <p:nvPr/>
        </p:nvSpPr>
        <p:spPr>
          <a:xfrm>
            <a:off x="673433" y="1104035"/>
            <a:ext cx="3506598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4) sub </a:t>
            </a:r>
            <a:r>
              <a:rPr lang="ko-KR" altLang="en-US" sz="1400"/>
              <a:t>브랜치에서 </a:t>
            </a:r>
            <a:r>
              <a:rPr lang="en-US" altLang="ko-KR" sz="1400"/>
              <a:t>s1 </a:t>
            </a:r>
            <a:r>
              <a:rPr lang="ko-KR" altLang="en-US" sz="1400"/>
              <a:t>커밋 만듦</a:t>
            </a:r>
          </a:p>
        </p:txBody>
      </p:sp>
      <p:pic>
        <p:nvPicPr>
          <p:cNvPr id="4" name="그림 3" descr="전자기기이(가) 표시된 사진&#10;&#10;자동 생성된 설명">
            <a:extLst>
              <a:ext uri="{FF2B5EF4-FFF2-40B4-BE49-F238E27FC236}">
                <a16:creationId xmlns:a16="http://schemas.microsoft.com/office/drawing/2014/main" id="{70873894-083C-4D62-8D25-A965B3A3B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18" y="1786311"/>
            <a:ext cx="5473965" cy="396765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1BD426-F62C-46BB-9382-C6392FE82CA7}"/>
              </a:ext>
            </a:extLst>
          </p:cNvPr>
          <p:cNvSpPr/>
          <p:nvPr/>
        </p:nvSpPr>
        <p:spPr>
          <a:xfrm>
            <a:off x="6235819" y="5286972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>
                <a:solidFill>
                  <a:srgbClr val="C00000"/>
                </a:solidFill>
              </a:rPr>
              <a:t>git checkout 명령을 사용하면 HEAD를 제어해서 브랜치 이동</a:t>
            </a:r>
          </a:p>
        </p:txBody>
      </p:sp>
    </p:spTree>
    <p:extLst>
      <p:ext uri="{BB962C8B-B14F-4D97-AF65-F5344CB8AC3E}">
        <p14:creationId xmlns:p14="http://schemas.microsoft.com/office/powerpoint/2010/main" val="117879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 설치하기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A6DD1-55E4-444C-B17E-19AA15AFC234}"/>
              </a:ext>
            </a:extLst>
          </p:cNvPr>
          <p:cNvSpPr txBox="1"/>
          <p:nvPr/>
        </p:nvSpPr>
        <p:spPr>
          <a:xfrm>
            <a:off x="973122" y="1644242"/>
            <a:ext cx="982372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https://git-scm.com/  </a:t>
            </a:r>
            <a:r>
              <a:rPr lang="ko-KR" altLang="en-US" sz="1400"/>
              <a:t>사이트에 접속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Windows </a:t>
            </a:r>
            <a:r>
              <a:rPr lang="ko-KR" altLang="en-US" sz="1400"/>
              <a:t>또는 </a:t>
            </a:r>
            <a:r>
              <a:rPr lang="en-US" altLang="ko-KR" sz="1400"/>
              <a:t>Mac</a:t>
            </a:r>
            <a:r>
              <a:rPr lang="ko-KR" altLang="en-US" sz="1400"/>
              <a:t>용 </a:t>
            </a:r>
            <a:r>
              <a:rPr lang="en-US" altLang="ko-KR" sz="1400"/>
              <a:t>Git </a:t>
            </a:r>
            <a:r>
              <a:rPr lang="ko-KR" altLang="en-US" sz="1400"/>
              <a:t>프로그램 다운로드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화면에 나타나는 순서대로 설치  </a:t>
            </a:r>
            <a:r>
              <a:rPr lang="en-US" altLang="ko-KR" sz="1400">
                <a:solidFill>
                  <a:srgbClr val="0070C0"/>
                </a:solidFill>
              </a:rPr>
              <a:t>※ Windows</a:t>
            </a:r>
            <a:r>
              <a:rPr lang="ko-KR" altLang="en-US" sz="1400">
                <a:solidFill>
                  <a:srgbClr val="0070C0"/>
                </a:solidFill>
              </a:rPr>
              <a:t>의 경우 </a:t>
            </a:r>
            <a:r>
              <a:rPr lang="en-US" altLang="ko-KR" sz="1400">
                <a:solidFill>
                  <a:srgbClr val="0070C0"/>
                </a:solidFill>
              </a:rPr>
              <a:t>‘Git Bash’ </a:t>
            </a:r>
            <a:r>
              <a:rPr lang="ko-KR" altLang="en-US" sz="1400">
                <a:solidFill>
                  <a:srgbClr val="0070C0"/>
                </a:solidFill>
              </a:rPr>
              <a:t>함께 설치됨</a:t>
            </a:r>
            <a:endParaRPr lang="en-US" altLang="ko-KR" sz="140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$ git </a:t>
            </a:r>
            <a:r>
              <a:rPr lang="ko-KR" altLang="en-US" sz="1400"/>
              <a:t>명령을 사용해 깃이 제대로 설치됐는지 확인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479A86-7248-4D7A-8DFD-602B6F0D7CB8}"/>
              </a:ext>
            </a:extLst>
          </p:cNvPr>
          <p:cNvSpPr txBox="1"/>
          <p:nvPr/>
        </p:nvSpPr>
        <p:spPr>
          <a:xfrm>
            <a:off x="536895" y="3501046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 환경 설정하기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849D5-42C7-4CCF-AFAB-EB0D4ABECADF}"/>
              </a:ext>
            </a:extLst>
          </p:cNvPr>
          <p:cNvSpPr txBox="1"/>
          <p:nvPr/>
        </p:nvSpPr>
        <p:spPr>
          <a:xfrm>
            <a:off x="973122" y="4211273"/>
            <a:ext cx="9823725" cy="1343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git config </a:t>
            </a:r>
            <a:r>
              <a:rPr lang="ko-KR" altLang="en-US" sz="1400"/>
              <a:t>명령 사용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--global </a:t>
            </a:r>
            <a:r>
              <a:rPr lang="ko-KR" altLang="en-US" sz="1400"/>
              <a:t>옵션 </a:t>
            </a:r>
            <a:r>
              <a:rPr lang="en-US" altLang="ko-KR" sz="1400"/>
              <a:t>: </a:t>
            </a:r>
            <a:r>
              <a:rPr lang="ko-KR" altLang="en-US" sz="1400"/>
              <a:t>시스템 전체에 적용할 환경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user.name “</a:t>
            </a:r>
            <a:r>
              <a:rPr lang="ko-KR" altLang="en-US" sz="1400"/>
              <a:t>이름</a:t>
            </a:r>
            <a:r>
              <a:rPr lang="en-US" altLang="ko-KR" sz="1400"/>
              <a:t>”</a:t>
            </a:r>
            <a:br>
              <a:rPr lang="en-US" altLang="ko-KR" sz="1400"/>
            </a:br>
            <a:r>
              <a:rPr lang="en-US" altLang="ko-KR" sz="1400"/>
              <a:t>user.email “</a:t>
            </a:r>
            <a:r>
              <a:rPr lang="ko-KR" altLang="en-US" sz="1400"/>
              <a:t>메일</a:t>
            </a:r>
            <a:r>
              <a:rPr lang="en-US" altLang="ko-KR" sz="1400"/>
              <a:t> </a:t>
            </a:r>
            <a:r>
              <a:rPr lang="ko-KR" altLang="en-US" sz="1400"/>
              <a:t>주소</a:t>
            </a:r>
            <a:r>
              <a:rPr lang="en-US" altLang="ko-KR" sz="1400"/>
              <a:t>”</a:t>
            </a:r>
          </a:p>
        </p:txBody>
      </p:sp>
      <p:pic>
        <p:nvPicPr>
          <p:cNvPr id="6" name="그림 5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54C1E7F2-264B-4247-B980-F6DE3E724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0536" y="4211273"/>
            <a:ext cx="4386046" cy="1599423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206068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47" y="50377"/>
            <a:ext cx="10515600" cy="549275"/>
          </a:xfrm>
        </p:spPr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관리하기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0A834B-83FC-4387-8743-D109345CCDF3}"/>
              </a:ext>
            </a:extLst>
          </p:cNvPr>
          <p:cNvSpPr/>
          <p:nvPr/>
        </p:nvSpPr>
        <p:spPr>
          <a:xfrm>
            <a:off x="673432" y="1104035"/>
            <a:ext cx="3999235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5) reset</a:t>
            </a:r>
            <a:r>
              <a:rPr lang="ko-KR" altLang="en-US" sz="1400"/>
              <a:t> 명령 사용해서 </a:t>
            </a:r>
            <a:r>
              <a:rPr lang="en-US" altLang="ko-KR" sz="1400"/>
              <a:t>c2 </a:t>
            </a:r>
            <a:r>
              <a:rPr lang="ko-KR" altLang="en-US" sz="1400"/>
              <a:t>커밋으로 </a:t>
            </a:r>
            <a:br>
              <a:rPr lang="en-US" altLang="ko-KR" sz="1400"/>
            </a:br>
            <a:r>
              <a:rPr lang="en-US" altLang="ko-KR" sz="1400"/>
              <a:t>git reset </a:t>
            </a:r>
            <a:r>
              <a:rPr lang="en-US" altLang="ko-KR" sz="1200" i="1"/>
              <a:t>c2_</a:t>
            </a:r>
            <a:r>
              <a:rPr lang="ko-KR" altLang="en-US" sz="1200" i="1"/>
              <a:t>커밋</a:t>
            </a:r>
            <a:r>
              <a:rPr lang="en-US" altLang="ko-KR" sz="1200" i="1"/>
              <a:t>_</a:t>
            </a:r>
            <a:r>
              <a:rPr lang="ko-KR" altLang="en-US" sz="1200" i="1"/>
              <a:t>해시</a:t>
            </a:r>
            <a:r>
              <a:rPr lang="en-US" altLang="ko-KR" sz="1200" i="1"/>
              <a:t>_</a:t>
            </a:r>
            <a:r>
              <a:rPr lang="ko-KR" altLang="en-US" sz="1200" i="1"/>
              <a:t>복사해서</a:t>
            </a:r>
            <a:r>
              <a:rPr lang="en-US" altLang="ko-KR" sz="1200" i="1"/>
              <a:t>_</a:t>
            </a:r>
            <a:r>
              <a:rPr lang="ko-KR" altLang="en-US" sz="1200" i="1"/>
              <a:t>붙여넣기</a:t>
            </a:r>
            <a:endParaRPr lang="ko-KR" altLang="en-US" sz="1400" i="1"/>
          </a:p>
        </p:txBody>
      </p:sp>
      <p:pic>
        <p:nvPicPr>
          <p:cNvPr id="5" name="그림 4" descr="시계이(가) 표시된 사진&#10;&#10;자동 생성된 설명">
            <a:extLst>
              <a:ext uri="{FF2B5EF4-FFF2-40B4-BE49-F238E27FC236}">
                <a16:creationId xmlns:a16="http://schemas.microsoft.com/office/drawing/2014/main" id="{28D1DA10-F098-45E3-B6D2-02E21C92B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60" y="2178780"/>
            <a:ext cx="6495950" cy="3197563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C248965-9FFA-4026-8896-089909E5E5C1}"/>
              </a:ext>
            </a:extLst>
          </p:cNvPr>
          <p:cNvSpPr/>
          <p:nvPr/>
        </p:nvSpPr>
        <p:spPr>
          <a:xfrm>
            <a:off x="4943912" y="4817189"/>
            <a:ext cx="6926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>
                <a:solidFill>
                  <a:srgbClr val="C00000"/>
                </a:solidFill>
              </a:rPr>
              <a:t> git reset 명령을 사용하면 HEAD가 가리키고 있는 브랜치의 최신 커밋을 원하는 커밋으로 지정</a:t>
            </a:r>
          </a:p>
        </p:txBody>
      </p:sp>
    </p:spTree>
    <p:extLst>
      <p:ext uri="{BB962C8B-B14F-4D97-AF65-F5344CB8AC3E}">
        <p14:creationId xmlns:p14="http://schemas.microsoft.com/office/powerpoint/2010/main" val="1190013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247" y="50377"/>
            <a:ext cx="10515600" cy="549275"/>
          </a:xfrm>
        </p:spPr>
        <p:txBody>
          <a:bodyPr/>
          <a:lstStyle/>
          <a:p>
            <a:r>
              <a:rPr lang="ko-KR" altLang="en-US"/>
              <a:t>브랜치</a:t>
            </a:r>
            <a:r>
              <a:rPr lang="en-US" altLang="ko-KR"/>
              <a:t> </a:t>
            </a:r>
            <a:r>
              <a:rPr lang="ko-KR" altLang="en-US"/>
              <a:t>관리하기</a:t>
            </a:r>
            <a:r>
              <a:rPr lang="en-US" altLang="ko-KR"/>
              <a:t> </a:t>
            </a:r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AFC04-2702-4E29-8DA2-858F06C929C7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수정</a:t>
            </a:r>
            <a:r>
              <a:rPr lang="en-US" altLang="ko-KR" b="1"/>
              <a:t> </a:t>
            </a:r>
            <a:r>
              <a:rPr lang="ko-KR" altLang="en-US" b="1"/>
              <a:t>중인 파일 감추기 및 되돌리기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4522DA-1458-4C01-AC44-5D332DE8F86E}"/>
              </a:ext>
            </a:extLst>
          </p:cNvPr>
          <p:cNvSpPr/>
          <p:nvPr/>
        </p:nvSpPr>
        <p:spPr>
          <a:xfrm>
            <a:off x="599344" y="1623976"/>
            <a:ext cx="10306343" cy="69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파일을 수정하고 커밋하지 않은 상태에서 다른 파일을 커밋해야 할 때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아직 커밋하지 않은 파일들을 커밋하라는 메시지가 계속 나타남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커밋 보류 중인 파일을 감춰두자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3FAEDE-1EC3-422D-B502-0EDB246AA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44" y="4349834"/>
            <a:ext cx="3030836" cy="144900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8922333-3A90-46F1-A056-DC447165F301}"/>
              </a:ext>
            </a:extLst>
          </p:cNvPr>
          <p:cNvSpPr/>
          <p:nvPr/>
        </p:nvSpPr>
        <p:spPr>
          <a:xfrm>
            <a:off x="599344" y="2817450"/>
            <a:ext cx="4425662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ym typeface="Wingdings" panose="05000000000000000000" pitchFamily="2" charset="2"/>
              </a:rPr>
              <a:t>1) </a:t>
            </a:r>
            <a:r>
              <a:rPr lang="ko-KR" altLang="en-US" sz="1400" b="1">
                <a:sym typeface="Wingdings" panose="05000000000000000000" pitchFamily="2" charset="2"/>
              </a:rPr>
              <a:t>파일</a:t>
            </a:r>
            <a:r>
              <a:rPr lang="en-US" altLang="ko-KR" sz="1400" b="1">
                <a:sym typeface="Wingdings" panose="05000000000000000000" pitchFamily="2" charset="2"/>
              </a:rPr>
              <a:t> </a:t>
            </a:r>
            <a:r>
              <a:rPr lang="ko-KR" altLang="en-US" sz="1400" b="1">
                <a:sym typeface="Wingdings" panose="05000000000000000000" pitchFamily="2" charset="2"/>
              </a:rPr>
              <a:t>감추기</a:t>
            </a:r>
            <a:endParaRPr lang="en-US" altLang="ko-KR" sz="1400" b="1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ym typeface="Wingdings" panose="05000000000000000000" pitchFamily="2" charset="2"/>
              </a:rPr>
              <a:t>git stash </a:t>
            </a:r>
            <a:r>
              <a:rPr lang="ko-KR" altLang="en-US" sz="1400">
                <a:sym typeface="Wingdings" panose="05000000000000000000" pitchFamily="2" charset="2"/>
              </a:rPr>
              <a:t>명령 사용</a:t>
            </a: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ko-KR" altLang="en-US" sz="1400">
                <a:sym typeface="Wingdings" panose="05000000000000000000" pitchFamily="2" charset="2"/>
              </a:rPr>
              <a:t>감춘</a:t>
            </a:r>
            <a:r>
              <a:rPr lang="en-US" altLang="ko-KR" sz="1400">
                <a:sym typeface="Wingdings" panose="05000000000000000000" pitchFamily="2" charset="2"/>
              </a:rPr>
              <a:t> </a:t>
            </a:r>
            <a:r>
              <a:rPr lang="ko-KR" altLang="en-US" sz="1400">
                <a:sym typeface="Wingdings" panose="05000000000000000000" pitchFamily="2" charset="2"/>
              </a:rPr>
              <a:t>파일 목록은 </a:t>
            </a:r>
            <a:r>
              <a:rPr lang="en-US" altLang="ko-KR" sz="1400">
                <a:sym typeface="Wingdings" panose="05000000000000000000" pitchFamily="2" charset="2"/>
              </a:rPr>
              <a:t>stash </a:t>
            </a:r>
            <a:r>
              <a:rPr lang="ko-KR" altLang="en-US" sz="1400">
                <a:sym typeface="Wingdings" panose="05000000000000000000" pitchFamily="2" charset="2"/>
              </a:rPr>
              <a:t>목록에서 확인할 수 있음</a:t>
            </a:r>
            <a:r>
              <a:rPr lang="en-US" altLang="ko-KR" sz="1400"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>
                <a:sym typeface="Wingdings" panose="05000000000000000000" pitchFamily="2" charset="2"/>
              </a:rPr>
              <a:t>가장 최근에 감춘 것이 </a:t>
            </a:r>
            <a:r>
              <a:rPr lang="en-US" altLang="ko-KR" sz="1400">
                <a:sym typeface="Wingdings" panose="05000000000000000000" pitchFamily="2" charset="2"/>
              </a:rPr>
              <a:t>stash@{0}</a:t>
            </a:r>
            <a:r>
              <a:rPr lang="ko-KR" altLang="en-US" sz="1400">
                <a:sym typeface="Wingdings" panose="05000000000000000000" pitchFamily="2" charset="2"/>
              </a:rPr>
              <a:t>에 담김</a:t>
            </a:r>
            <a:endParaRPr lang="en-US" altLang="ko-KR" sz="1400">
              <a:sym typeface="Wingdings" panose="05000000000000000000" pitchFamily="2" charset="2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4B1118-1334-44D2-B3C0-BC81224008A0}"/>
              </a:ext>
            </a:extLst>
          </p:cNvPr>
          <p:cNvSpPr/>
          <p:nvPr/>
        </p:nvSpPr>
        <p:spPr>
          <a:xfrm>
            <a:off x="5629013" y="2817450"/>
            <a:ext cx="6476301" cy="2959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ym typeface="Wingdings" panose="05000000000000000000" pitchFamily="2" charset="2"/>
              </a:rPr>
              <a:t>2) </a:t>
            </a:r>
            <a:r>
              <a:rPr lang="ko-KR" altLang="en-US" sz="1400" b="1">
                <a:sym typeface="Wingdings" panose="05000000000000000000" pitchFamily="2" charset="2"/>
              </a:rPr>
              <a:t>감췄던 파일</a:t>
            </a:r>
            <a:r>
              <a:rPr lang="en-US" altLang="ko-KR" sz="1400" b="1">
                <a:sym typeface="Wingdings" panose="05000000000000000000" pitchFamily="2" charset="2"/>
              </a:rPr>
              <a:t> </a:t>
            </a:r>
            <a:r>
              <a:rPr lang="ko-KR" altLang="en-US" sz="1400" b="1">
                <a:sym typeface="Wingdings" panose="05000000000000000000" pitchFamily="2" charset="2"/>
              </a:rPr>
              <a:t>되돌리기</a:t>
            </a:r>
            <a:endParaRPr lang="en-US" altLang="ko-KR" sz="1400" b="1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ym typeface="Wingdings" panose="05000000000000000000" pitchFamily="2" charset="2"/>
              </a:rPr>
              <a:t>git stash pop </a:t>
            </a:r>
            <a:r>
              <a:rPr lang="ko-KR" altLang="en-US" sz="1400">
                <a:sym typeface="Wingdings" panose="05000000000000000000" pitchFamily="2" charset="2"/>
              </a:rPr>
              <a:t>사용</a:t>
            </a: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ym typeface="Wingdings" panose="05000000000000000000" pitchFamily="2" charset="2"/>
              </a:rPr>
              <a:t>- stash</a:t>
            </a:r>
            <a:r>
              <a:rPr lang="ko-KR" altLang="en-US" sz="1400">
                <a:sym typeface="Wingdings" panose="05000000000000000000" pitchFamily="2" charset="2"/>
              </a:rPr>
              <a:t> 목록에서 가장 최근 항목을 되돌리고 </a:t>
            </a:r>
            <a:r>
              <a:rPr lang="en-US" altLang="ko-KR" sz="1400">
                <a:sym typeface="Wingdings" panose="05000000000000000000" pitchFamily="2" charset="2"/>
              </a:rPr>
              <a:t>stash </a:t>
            </a:r>
            <a:r>
              <a:rPr lang="ko-KR" altLang="en-US" sz="1400">
                <a:sym typeface="Wingdings" panose="05000000000000000000" pitchFamily="2" charset="2"/>
              </a:rPr>
              <a:t>목록에서 삭제</a:t>
            </a: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ym typeface="Wingdings" panose="05000000000000000000" pitchFamily="2" charset="2"/>
              </a:rPr>
              <a:t>git stash apply</a:t>
            </a:r>
            <a:br>
              <a:rPr lang="en-US" altLang="ko-KR" sz="1400">
                <a:sym typeface="Wingdings" panose="05000000000000000000" pitchFamily="2" charset="2"/>
              </a:rPr>
            </a:br>
            <a:r>
              <a:rPr lang="en-US" altLang="ko-KR" sz="1400">
                <a:sym typeface="Wingdings" panose="05000000000000000000" pitchFamily="2" charset="2"/>
              </a:rPr>
              <a:t>- stash</a:t>
            </a:r>
            <a:r>
              <a:rPr lang="ko-KR" altLang="en-US" sz="1400">
                <a:sym typeface="Wingdings" panose="05000000000000000000" pitchFamily="2" charset="2"/>
              </a:rPr>
              <a:t> 목록에서 가장 최근 항목을 되돌리지만</a:t>
            </a:r>
            <a:r>
              <a:rPr lang="en-US" altLang="ko-KR" sz="1400">
                <a:sym typeface="Wingdings" panose="05000000000000000000" pitchFamily="2" charset="2"/>
              </a:rPr>
              <a:t> stash </a:t>
            </a:r>
            <a:r>
              <a:rPr lang="ko-KR" altLang="en-US" sz="1400">
                <a:sym typeface="Wingdings" panose="05000000000000000000" pitchFamily="2" charset="2"/>
              </a:rPr>
              <a:t>목록에 그대로 남겨둠</a:t>
            </a: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 sz="1400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ym typeface="Wingdings" panose="05000000000000000000" pitchFamily="2" charset="2"/>
              </a:rPr>
              <a:t>git stash drop</a:t>
            </a:r>
          </a:p>
          <a:p>
            <a:pPr>
              <a:lnSpc>
                <a:spcPct val="150000"/>
              </a:lnSpc>
            </a:pPr>
            <a:r>
              <a:rPr lang="en-US" altLang="ko-KR" sz="1400">
                <a:sym typeface="Wingdings" panose="05000000000000000000" pitchFamily="2" charset="2"/>
              </a:rPr>
              <a:t>- stash</a:t>
            </a:r>
            <a:r>
              <a:rPr lang="ko-KR" altLang="en-US" sz="1400">
                <a:sym typeface="Wingdings" panose="05000000000000000000" pitchFamily="2" charset="2"/>
              </a:rPr>
              <a:t> 목록에서 가장 최근 항목 삭제</a:t>
            </a:r>
            <a:endParaRPr lang="en-US" altLang="ko-KR" sz="140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457221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저장소와 깃허브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원격 저장소란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536895" y="1786854"/>
            <a:ext cx="5972962" cy="1020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지역 저장소가 아닌 컴퓨터나 서버에 만든 저장소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지역 저장소와 연결되어 있으면서 ‘백업’과 ‘협업’에서 중요한 역할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인터넷에서 원격 저장소 제공 서비스를 주로 사용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깃허브</a:t>
            </a:r>
            <a:endParaRPr lang="ko-KR" altLang="en-US" sz="1400"/>
          </a:p>
        </p:txBody>
      </p:sp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CEF8EDAF-7DDB-46C6-A19C-7C7751D68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385" y="3075300"/>
            <a:ext cx="6257812" cy="31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375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저장소와 깃허브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깃허브로 할 수 있는 일들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536895" y="1786854"/>
            <a:ext cx="3154261" cy="16665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원격 저장소에서 깃 사용</a:t>
            </a:r>
            <a:endParaRPr lang="en-US" altLang="ko-KR" sz="14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지역</a:t>
            </a:r>
            <a:r>
              <a:rPr lang="en-US" altLang="ko-KR" sz="1400"/>
              <a:t> </a:t>
            </a:r>
            <a:r>
              <a:rPr lang="ko-KR" altLang="en-US" sz="1400"/>
              <a:t>저장소를 백업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협업 프로젝트에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개발 이력 관리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오픈 소스에 참여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06730FB0-2D5A-44E2-A0AC-57C695B3C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767" y="1595973"/>
            <a:ext cx="7080251" cy="37148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5DF56-F12F-4B43-A167-D98F12799B35}"/>
              </a:ext>
            </a:extLst>
          </p:cNvPr>
          <p:cNvSpPr txBox="1"/>
          <p:nvPr/>
        </p:nvSpPr>
        <p:spPr>
          <a:xfrm>
            <a:off x="4440520" y="5454792"/>
            <a:ext cx="1492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깃허브에서 커밋 확인</a:t>
            </a:r>
          </a:p>
        </p:txBody>
      </p:sp>
    </p:spTree>
    <p:extLst>
      <p:ext uri="{BB962C8B-B14F-4D97-AF65-F5344CB8AC3E}">
        <p14:creationId xmlns:p14="http://schemas.microsoft.com/office/powerpoint/2010/main" val="855513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저장소와 깃허브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깃허브로 할 수 있는 일들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536895" y="1786854"/>
            <a:ext cx="3154261" cy="16665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원격 저장소에서 깃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지역</a:t>
            </a:r>
            <a:r>
              <a:rPr lang="en-US" altLang="ko-KR" sz="1400" b="1"/>
              <a:t> </a:t>
            </a:r>
            <a:r>
              <a:rPr lang="ko-KR" altLang="en-US" sz="1400" b="1"/>
              <a:t>저장소를 백업</a:t>
            </a:r>
            <a:endParaRPr lang="en-US" altLang="ko-KR" sz="14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협업 프로젝트에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개발 이력 관리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오픈 소스에 참여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49482AF-AA19-4E50-AB4E-CA9EA239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813" y="1786854"/>
            <a:ext cx="6265099" cy="39980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DAD216-797E-4998-9C5B-6FCF46DF1D34}"/>
              </a:ext>
            </a:extLst>
          </p:cNvPr>
          <p:cNvSpPr txBox="1"/>
          <p:nvPr/>
        </p:nvSpPr>
        <p:spPr>
          <a:xfrm>
            <a:off x="4406964" y="5657971"/>
            <a:ext cx="24449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책의 실습 파일을 백업해 놓은 저장소</a:t>
            </a:r>
          </a:p>
        </p:txBody>
      </p:sp>
    </p:spTree>
    <p:extLst>
      <p:ext uri="{BB962C8B-B14F-4D97-AF65-F5344CB8AC3E}">
        <p14:creationId xmlns:p14="http://schemas.microsoft.com/office/powerpoint/2010/main" val="3871987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저장소와 깃허브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깃허브로 할 수 있는 일들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536895" y="1786854"/>
            <a:ext cx="3154261" cy="16665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원격 저장소에서 깃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지역</a:t>
            </a:r>
            <a:r>
              <a:rPr lang="en-US" altLang="ko-KR" sz="1400"/>
              <a:t> </a:t>
            </a:r>
            <a:r>
              <a:rPr lang="ko-KR" altLang="en-US" sz="1400"/>
              <a:t>저장소를 백업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협업 프로젝트에 사용</a:t>
            </a:r>
            <a:endParaRPr lang="en-US" altLang="ko-KR" sz="14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개발 이력 관리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오픈 소스에 참여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FEAA6B3-83E2-4AD4-81D5-0545DF9FA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520" y="1786854"/>
            <a:ext cx="6202938" cy="42676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7B7E82-CEB2-4C8A-A45B-056A2CCB7445}"/>
              </a:ext>
            </a:extLst>
          </p:cNvPr>
          <p:cNvSpPr txBox="1"/>
          <p:nvPr/>
        </p:nvSpPr>
        <p:spPr>
          <a:xfrm>
            <a:off x="4440520" y="6054533"/>
            <a:ext cx="26661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/>
              <a:t>협업을</a:t>
            </a:r>
            <a:r>
              <a:rPr lang="en-US" altLang="ko-KR" sz="1050"/>
              <a:t> </a:t>
            </a:r>
            <a:r>
              <a:rPr lang="ko-KR" altLang="en-US" sz="1050"/>
              <a:t>위해 깃허브에서 협업자 추가하기</a:t>
            </a:r>
          </a:p>
        </p:txBody>
      </p:sp>
    </p:spTree>
    <p:extLst>
      <p:ext uri="{BB962C8B-B14F-4D97-AF65-F5344CB8AC3E}">
        <p14:creationId xmlns:p14="http://schemas.microsoft.com/office/powerpoint/2010/main" val="735329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저장소와 깃허브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깃허브로 할 수 있는 일들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536895" y="1786854"/>
            <a:ext cx="3154261" cy="16665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원격 저장소에서 깃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지역</a:t>
            </a:r>
            <a:r>
              <a:rPr lang="en-US" altLang="ko-KR" sz="1400"/>
              <a:t> </a:t>
            </a:r>
            <a:r>
              <a:rPr lang="ko-KR" altLang="en-US" sz="1400"/>
              <a:t>저장소를 백업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협업 프로젝트에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개발 이력 관리</a:t>
            </a:r>
            <a:endParaRPr lang="en-US" altLang="ko-KR" sz="1400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오픈 소스에 참여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ACEB562-FE74-438C-91F9-E8EC943899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761" y="1786854"/>
            <a:ext cx="5815759" cy="391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088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저장소와 깃허브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깃허브로 할 수 있는 일들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536895" y="1786854"/>
            <a:ext cx="3154261" cy="166654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원격 저장소에서 깃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지역</a:t>
            </a:r>
            <a:r>
              <a:rPr lang="en-US" altLang="ko-KR" sz="1400"/>
              <a:t> </a:t>
            </a:r>
            <a:r>
              <a:rPr lang="ko-KR" altLang="en-US" sz="1400"/>
              <a:t>저장소를 백업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협업 프로젝트에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개발 이력 관리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/>
              <a:t>오픈 소스에 참여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E0862F4C-4F7B-41C3-9D0A-53DF54C8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27" y="1786854"/>
            <a:ext cx="6225028" cy="426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039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깃허브에</a:t>
            </a:r>
            <a:r>
              <a:rPr lang="en-US" altLang="ko-KR"/>
              <a:t> </a:t>
            </a:r>
            <a:r>
              <a:rPr lang="ko-KR" altLang="en-US"/>
              <a:t>원격 저장소 만들기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374BAAE-FF15-4678-9B8A-B45179890F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4" y="1330033"/>
            <a:ext cx="4488112" cy="33049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8E699A1-9D55-44F0-AE5D-9B039654B23D}"/>
              </a:ext>
            </a:extLst>
          </p:cNvPr>
          <p:cNvSpPr/>
          <p:nvPr/>
        </p:nvSpPr>
        <p:spPr>
          <a:xfrm>
            <a:off x="5236753" y="952194"/>
            <a:ext cx="6096000" cy="360553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Repository name : 저장소 이름</a:t>
            </a:r>
            <a:r>
              <a:rPr lang="en-US" altLang="ko-KR" sz="1400"/>
              <a:t>.</a:t>
            </a:r>
            <a:r>
              <a:rPr lang="ko-KR" altLang="en-US" sz="1400"/>
              <a:t> 영문과 숫자, 언더바(_), 붙임표(-) 등 사용 가능.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Description : 저장소에 대한 간단한 설명 입력.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Public / Private : 저장소를 공개로 할지 비공개로 할지 선택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Initialize this repository with a README : 저장소에 대한 소개와 설명을 작성하는 README 파일 자동으로 생성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Add .gitignore : [▼]를 누른 후 어떤 언어와 관련된 것들을 .gitignore 파일에 지정할지 선택 </a:t>
            </a:r>
            <a:r>
              <a:rPr lang="en-US" altLang="ko-KR" sz="1400"/>
              <a:t>(.gitignore</a:t>
            </a:r>
            <a:r>
              <a:rPr lang="ko-KR" altLang="en-US" sz="1400"/>
              <a:t>는 깃에서 무시할 파일을 저장한 목록</a:t>
            </a:r>
            <a:r>
              <a:rPr lang="en-US" altLang="ko-KR" sz="1400"/>
              <a:t>)</a:t>
            </a:r>
            <a:endParaRPr lang="ko-KR" altLang="en-US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Add a License : 오픈 소스 프로젝트 저장소를 만들 경우 오픈 소스의 라이선스 선택</a:t>
            </a:r>
            <a:endParaRPr lang="en-US" altLang="ko-KR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7545E6-1D81-4C5C-9EE9-DC03E2FD79A1}"/>
              </a:ext>
            </a:extLst>
          </p:cNvPr>
          <p:cNvSpPr txBox="1"/>
          <p:nvPr/>
        </p:nvSpPr>
        <p:spPr>
          <a:xfrm>
            <a:off x="595618" y="5184616"/>
            <a:ext cx="415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C00000"/>
                </a:solidFill>
              </a:rPr>
              <a:t>깃허브 저장소 주소를 사용해 어디서든 접속 가능</a:t>
            </a:r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3733A80F-720A-48BC-964D-BF5081A3DC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200" y="5062699"/>
            <a:ext cx="5640647" cy="83583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F31916D-65F6-49E3-96DD-EEC2646E6E93}"/>
              </a:ext>
            </a:extLst>
          </p:cNvPr>
          <p:cNvCxnSpPr/>
          <p:nvPr/>
        </p:nvCxnSpPr>
        <p:spPr>
          <a:xfrm>
            <a:off x="281247" y="4848837"/>
            <a:ext cx="1133750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915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지역</a:t>
            </a:r>
            <a:r>
              <a:rPr lang="en-US" altLang="ko-KR"/>
              <a:t> </a:t>
            </a:r>
            <a:r>
              <a:rPr lang="ko-KR" altLang="en-US"/>
              <a:t>저장소를 원격 저장소에 연결하기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699A1-9D55-44F0-AE5D-9B039654B23D}"/>
              </a:ext>
            </a:extLst>
          </p:cNvPr>
          <p:cNvSpPr/>
          <p:nvPr/>
        </p:nvSpPr>
        <p:spPr>
          <a:xfrm>
            <a:off x="494949" y="1097724"/>
            <a:ext cx="9387281" cy="3859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지역 저장소 만들기 </a:t>
            </a:r>
            <a:r>
              <a:rPr lang="en-US" altLang="ko-KR" sz="1400"/>
              <a:t>: </a:t>
            </a:r>
            <a:r>
              <a:rPr lang="ko-KR" altLang="en-US" sz="1400"/>
              <a:t>예</a:t>
            </a:r>
            <a:r>
              <a:rPr lang="en-US" altLang="ko-KR" sz="1400"/>
              <a:t>) git init loc-git  </a:t>
            </a:r>
            <a:r>
              <a:rPr lang="ko-KR" altLang="en-US" sz="1400"/>
              <a:t>기존에 있던 지역 저장소를 사용해도 됨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지역 저장소에 커밋 몇 개 생성할 것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원격 저장소에 커밋이 추가되는지 확인할 수 있도록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깃허브 저장소 주소 복사 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터미널 창에 아래 명령 입력 </a:t>
            </a:r>
            <a:r>
              <a:rPr lang="en-US" altLang="ko-KR" sz="1400"/>
              <a:t>– </a:t>
            </a:r>
            <a:r>
              <a:rPr lang="ko-KR" altLang="en-US" sz="1400"/>
              <a:t>원격 저장소 하나당 한번만 해주면 됨</a:t>
            </a:r>
            <a:br>
              <a:rPr lang="en-US" altLang="ko-KR" sz="1400"/>
            </a:br>
            <a:r>
              <a:rPr lang="en-US" altLang="ko-KR" sz="1400"/>
              <a:t>$ git remote add origin </a:t>
            </a:r>
            <a:r>
              <a:rPr lang="ko-KR" altLang="en-US" sz="1400" i="1"/>
              <a:t>복사한 주소 붙여넣기</a:t>
            </a:r>
            <a:br>
              <a:rPr lang="en-US" altLang="ko-KR" sz="1400" i="1"/>
            </a:br>
            <a:r>
              <a:rPr lang="en-US" altLang="ko-KR" sz="1100">
                <a:solidFill>
                  <a:srgbClr val="0070C0"/>
                </a:solidFill>
              </a:rPr>
              <a:t>(</a:t>
            </a:r>
            <a:r>
              <a:rPr lang="ko-KR" altLang="en-US" sz="1100">
                <a:solidFill>
                  <a:srgbClr val="0070C0"/>
                </a:solidFill>
              </a:rPr>
              <a:t>깃허브</a:t>
            </a:r>
            <a:r>
              <a:rPr lang="en-US" altLang="ko-KR" sz="1100">
                <a:solidFill>
                  <a:srgbClr val="0070C0"/>
                </a:solidFill>
              </a:rPr>
              <a:t> </a:t>
            </a:r>
            <a:r>
              <a:rPr lang="ko-KR" altLang="en-US" sz="1100">
                <a:solidFill>
                  <a:srgbClr val="0070C0"/>
                </a:solidFill>
              </a:rPr>
              <a:t>저장 주소를 </a:t>
            </a:r>
            <a:r>
              <a:rPr lang="en-US" altLang="ko-KR" sz="1100">
                <a:solidFill>
                  <a:srgbClr val="0070C0"/>
                </a:solidFill>
              </a:rPr>
              <a:t>origin</a:t>
            </a:r>
            <a:r>
              <a:rPr lang="ko-KR" altLang="en-US" sz="1100">
                <a:solidFill>
                  <a:srgbClr val="0070C0"/>
                </a:solidFill>
              </a:rPr>
              <a:t>으로 줄여서 표현하고 </a:t>
            </a:r>
            <a:r>
              <a:rPr lang="en-US" altLang="ko-KR" sz="1100">
                <a:solidFill>
                  <a:srgbClr val="0070C0"/>
                </a:solidFill>
              </a:rPr>
              <a:t>remote</a:t>
            </a:r>
            <a:r>
              <a:rPr lang="ko-KR" altLang="en-US" sz="1100">
                <a:solidFill>
                  <a:srgbClr val="0070C0"/>
                </a:solidFill>
              </a:rPr>
              <a:t>에 추가함</a:t>
            </a:r>
            <a:r>
              <a:rPr lang="en-US" altLang="ko-KR" sz="1100">
                <a:solidFill>
                  <a:srgbClr val="0070C0"/>
                </a:solidFill>
              </a:rPr>
              <a:t>)</a:t>
            </a:r>
            <a:endParaRPr lang="ko-KR" altLang="en-US" sz="1100">
              <a:solidFill>
                <a:srgbClr val="0070C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 원격 저장소에 제대로 연결됐는지 확인</a:t>
            </a:r>
            <a:br>
              <a:rPr lang="en-US" altLang="ko-KR" sz="1400"/>
            </a:br>
            <a:r>
              <a:rPr lang="en-US" altLang="ko-KR" sz="1400"/>
              <a:t>$ git remote -v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 </a:t>
            </a:r>
            <a:r>
              <a:rPr lang="en-US" altLang="ko-KR" sz="1400"/>
              <a:t>remote</a:t>
            </a:r>
            <a:r>
              <a:rPr lang="ko-KR" altLang="en-US" sz="1400"/>
              <a:t>에 </a:t>
            </a:r>
            <a:r>
              <a:rPr lang="en-US" altLang="ko-KR" sz="1400"/>
              <a:t>origin</a:t>
            </a:r>
            <a:r>
              <a:rPr lang="ko-KR" altLang="en-US" sz="1400"/>
              <a:t>이 연결되어 있고 </a:t>
            </a:r>
            <a:r>
              <a:rPr lang="en-US" altLang="ko-KR" sz="1400"/>
              <a:t>origin</a:t>
            </a:r>
            <a:r>
              <a:rPr lang="ko-KR" altLang="en-US" sz="1400"/>
              <a:t>이 가리키는 주소가 바로 옆에 표시되면 성공</a:t>
            </a:r>
            <a:endParaRPr lang="en-US" altLang="ko-KR" sz="1400"/>
          </a:p>
        </p:txBody>
      </p:sp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3733A80F-720A-48BC-964D-BF5081A3DC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48" y="2146938"/>
            <a:ext cx="5640647" cy="83583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15AD7A5-30AB-46FD-B8FB-9CA3F740B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37" y="5018527"/>
            <a:ext cx="3855335" cy="96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3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979A04AF-F4B1-41DA-827C-A2D5BA781B0A}"/>
              </a:ext>
            </a:extLst>
          </p:cNvPr>
          <p:cNvCxnSpPr/>
          <p:nvPr/>
        </p:nvCxnSpPr>
        <p:spPr>
          <a:xfrm>
            <a:off x="5989739" y="2541864"/>
            <a:ext cx="0" cy="322976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리눅스 명령 연습하기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849D5-42C7-4CCF-AFAB-EB0D4ABECADF}"/>
              </a:ext>
            </a:extLst>
          </p:cNvPr>
          <p:cNvSpPr txBox="1"/>
          <p:nvPr/>
        </p:nvSpPr>
        <p:spPr>
          <a:xfrm>
            <a:off x="627184" y="1593908"/>
            <a:ext cx="9823725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Windows </a:t>
            </a:r>
            <a:r>
              <a:rPr lang="ko-KR" altLang="en-US" sz="1400"/>
              <a:t>라면 </a:t>
            </a:r>
            <a:r>
              <a:rPr lang="en-US" altLang="ko-KR" sz="1400"/>
              <a:t>Git Bash </a:t>
            </a:r>
            <a:r>
              <a:rPr lang="ko-KR" altLang="en-US" sz="1400"/>
              <a:t>실행</a:t>
            </a:r>
            <a:r>
              <a:rPr lang="en-US" altLang="ko-KR" sz="1400"/>
              <a:t>, Mac</a:t>
            </a:r>
            <a:r>
              <a:rPr lang="ko-KR" altLang="en-US" sz="1400"/>
              <a:t>이라면 </a:t>
            </a:r>
            <a:r>
              <a:rPr lang="en-US" altLang="ko-KR" sz="1400"/>
              <a:t>‘</a:t>
            </a:r>
            <a:r>
              <a:rPr lang="ko-KR" altLang="en-US" sz="1400"/>
              <a:t>터미널＇ 실행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커서</a:t>
            </a:r>
            <a:r>
              <a:rPr lang="en-US" altLang="ko-KR" sz="1400"/>
              <a:t> </a:t>
            </a:r>
            <a:r>
              <a:rPr lang="ko-KR" altLang="en-US" sz="1400"/>
              <a:t>윗줄에 물결 표시</a:t>
            </a:r>
            <a:r>
              <a:rPr lang="en-US" altLang="ko-KR" sz="1400"/>
              <a:t>(~)</a:t>
            </a:r>
            <a:r>
              <a:rPr lang="ko-KR" altLang="en-US" sz="1400"/>
              <a:t>가</a:t>
            </a:r>
            <a:r>
              <a:rPr lang="en-US" altLang="ko-KR" sz="1400"/>
              <a:t> </a:t>
            </a:r>
            <a:r>
              <a:rPr lang="ko-KR" altLang="en-US" sz="1400"/>
              <a:t>있다면 현재 </a:t>
            </a:r>
            <a:r>
              <a:rPr lang="en-US" altLang="ko-KR" sz="1400"/>
              <a:t>‘</a:t>
            </a:r>
            <a:r>
              <a:rPr lang="ko-KR" altLang="en-US" sz="1400"/>
              <a:t>홈 디렉터리＇에 있다는 뜻</a:t>
            </a:r>
            <a:r>
              <a:rPr lang="en-US" altLang="ko-KR" sz="140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B02B90-0374-433B-808A-55D8525D3EDA}"/>
              </a:ext>
            </a:extLst>
          </p:cNvPr>
          <p:cNvSpPr txBox="1"/>
          <p:nvPr/>
        </p:nvSpPr>
        <p:spPr>
          <a:xfrm>
            <a:off x="762337" y="2663892"/>
            <a:ext cx="5026996" cy="2312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pwd : </a:t>
            </a:r>
            <a:r>
              <a:rPr lang="ko-KR" altLang="en-US" sz="1400"/>
              <a:t>현재 위치의 경로 표시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ls : </a:t>
            </a:r>
            <a:r>
              <a:rPr lang="ko-KR" altLang="en-US" sz="1400"/>
              <a:t>현재 디렉터리의 디렉터리와 파일 이름 표시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cd</a:t>
            </a:r>
            <a:r>
              <a:rPr lang="ko-KR" altLang="en-US" sz="1400"/>
              <a:t> </a:t>
            </a:r>
            <a:r>
              <a:rPr lang="en-US" altLang="ko-KR" sz="1400"/>
              <a:t>… : </a:t>
            </a:r>
            <a:r>
              <a:rPr lang="ko-KR" altLang="en-US" sz="1400"/>
              <a:t>상위 디렉터리로 이동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cd </a:t>
            </a:r>
            <a:r>
              <a:rPr lang="ko-KR" altLang="en-US" sz="1400"/>
              <a:t>디렉터리명 </a:t>
            </a:r>
            <a:r>
              <a:rPr lang="en-US" altLang="ko-KR" sz="1400"/>
              <a:t>: </a:t>
            </a:r>
            <a:r>
              <a:rPr lang="ko-KR" altLang="en-US" sz="1400"/>
              <a:t>해당</a:t>
            </a:r>
            <a:r>
              <a:rPr lang="en-US" altLang="ko-KR" sz="1400"/>
              <a:t> </a:t>
            </a:r>
            <a:r>
              <a:rPr lang="ko-KR" altLang="en-US" sz="1400"/>
              <a:t>하위 디렉터리로 이동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cd ~ : </a:t>
            </a:r>
            <a:r>
              <a:rPr lang="ko-KR" altLang="en-US" sz="1400"/>
              <a:t>홈 디렉터리로 이동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EDA464D-FD75-4D50-82AC-79D6BE29DABF}"/>
              </a:ext>
            </a:extLst>
          </p:cNvPr>
          <p:cNvGrpSpPr/>
          <p:nvPr/>
        </p:nvGrpSpPr>
        <p:grpSpPr>
          <a:xfrm>
            <a:off x="972193" y="4671511"/>
            <a:ext cx="3952144" cy="1356383"/>
            <a:chOff x="6096000" y="3897998"/>
            <a:chExt cx="4861813" cy="1689309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114C621-1113-4E9E-A3AB-A1C66D51792B}"/>
                </a:ext>
              </a:extLst>
            </p:cNvPr>
            <p:cNvSpPr/>
            <p:nvPr/>
          </p:nvSpPr>
          <p:spPr>
            <a:xfrm>
              <a:off x="6096000" y="3897998"/>
              <a:ext cx="2531462" cy="2539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050"/>
                <a:t>리눅스에서 디렉터리를 나타내는 기호</a:t>
              </a:r>
            </a:p>
          </p:txBody>
        </p:sp>
        <p:pic>
          <p:nvPicPr>
            <p:cNvPr id="21" name="그림 2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1D598D89-528B-43E2-8ED2-EE57168A8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4151914"/>
              <a:ext cx="4861813" cy="1435393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5FA25BF-70B3-4253-8603-4E7104B8C0DD}"/>
              </a:ext>
            </a:extLst>
          </p:cNvPr>
          <p:cNvSpPr txBox="1"/>
          <p:nvPr/>
        </p:nvSpPr>
        <p:spPr>
          <a:xfrm>
            <a:off x="6334057" y="2757309"/>
            <a:ext cx="5595085" cy="1666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mkdir : </a:t>
            </a:r>
            <a:r>
              <a:rPr lang="ko-KR" altLang="en-US" sz="1400"/>
              <a:t>현재 디렉터리 안에 하뒤 디렉터리를 만듦   </a:t>
            </a:r>
            <a:br>
              <a:rPr lang="en-US" altLang="ko-KR" sz="1400"/>
            </a:br>
            <a:r>
              <a:rPr lang="ko-KR" altLang="en-US" sz="1400"/>
              <a:t>예</a:t>
            </a:r>
            <a:r>
              <a:rPr lang="en-US" altLang="ko-KR" sz="1400"/>
              <a:t>) mkdir test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rm : </a:t>
            </a:r>
            <a:r>
              <a:rPr lang="ko-KR" altLang="en-US" sz="1400"/>
              <a:t>하뒤 디렉터리를 삭제함</a:t>
            </a:r>
            <a:r>
              <a:rPr lang="en-US" altLang="ko-KR" sz="1400"/>
              <a:t>. –r </a:t>
            </a:r>
            <a:r>
              <a:rPr lang="ko-KR" altLang="en-US" sz="1400"/>
              <a:t>옵션을 붙이면 디렉터리 안에 있는 파일까지 삭제   </a:t>
            </a:r>
            <a:br>
              <a:rPr lang="en-US" altLang="ko-KR" sz="1400"/>
            </a:br>
            <a:r>
              <a:rPr lang="ko-KR" altLang="en-US" sz="1400"/>
              <a:t>예</a:t>
            </a:r>
            <a:r>
              <a:rPr lang="en-US" altLang="ko-KR" sz="1400"/>
              <a:t>) rm –r test</a:t>
            </a:r>
          </a:p>
        </p:txBody>
      </p:sp>
    </p:spTree>
    <p:extLst>
      <p:ext uri="{BB962C8B-B14F-4D97-AF65-F5344CB8AC3E}">
        <p14:creationId xmlns:p14="http://schemas.microsoft.com/office/powerpoint/2010/main" val="26870328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저장소에</a:t>
            </a:r>
            <a:r>
              <a:rPr lang="en-US" altLang="ko-KR"/>
              <a:t> </a:t>
            </a:r>
            <a:r>
              <a:rPr lang="ko-KR" altLang="en-US"/>
              <a:t>올리기 및 내려받기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원격 저장소에 파일 올리기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699A1-9D55-44F0-AE5D-9B039654B23D}"/>
              </a:ext>
            </a:extLst>
          </p:cNvPr>
          <p:cNvSpPr/>
          <p:nvPr/>
        </p:nvSpPr>
        <p:spPr>
          <a:xfrm>
            <a:off x="536894" y="1626230"/>
            <a:ext cx="9387281" cy="1989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푸시</a:t>
            </a:r>
            <a:r>
              <a:rPr lang="en-US" altLang="ko-KR" sz="1400"/>
              <a:t>(push) : </a:t>
            </a:r>
            <a:r>
              <a:rPr lang="ko-KR" altLang="en-US" sz="1400"/>
              <a:t>지역 저장소의 소스를 원격 저장소로 올리는</a:t>
            </a:r>
            <a:r>
              <a:rPr lang="en-US" altLang="ko-KR" sz="1400"/>
              <a:t> </a:t>
            </a:r>
            <a:r>
              <a:rPr lang="ko-KR" altLang="en-US" sz="1400"/>
              <a:t>것 만들기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지역 저장소의 소스를 원격 저장소</a:t>
            </a:r>
            <a:r>
              <a:rPr lang="en-US" altLang="ko-KR" sz="1400"/>
              <a:t>(origin)</a:t>
            </a:r>
            <a:r>
              <a:rPr lang="ko-KR" altLang="en-US" sz="1400"/>
              <a:t>의 </a:t>
            </a:r>
            <a:r>
              <a:rPr lang="en-US" altLang="ko-KR" sz="1400"/>
              <a:t>master </a:t>
            </a:r>
            <a:r>
              <a:rPr lang="ko-KR" altLang="en-US" sz="1400"/>
              <a:t>브랜치로 푸시</a:t>
            </a:r>
            <a:r>
              <a:rPr lang="en-US" altLang="ko-KR" sz="1400"/>
              <a:t>. </a:t>
            </a:r>
            <a:r>
              <a:rPr lang="ko-KR" altLang="en-US" sz="1400"/>
              <a:t>처음</a:t>
            </a:r>
            <a:r>
              <a:rPr lang="en-US" altLang="ko-KR" sz="1400"/>
              <a:t> </a:t>
            </a:r>
            <a:r>
              <a:rPr lang="ko-KR" altLang="en-US" sz="1400"/>
              <a:t>푸시할 때는 </a:t>
            </a:r>
            <a:r>
              <a:rPr lang="en-US" altLang="ko-KR" sz="1400"/>
              <a:t>–u </a:t>
            </a:r>
            <a:r>
              <a:rPr lang="ko-KR" altLang="en-US" sz="1400"/>
              <a:t>옵션을 붙여줌</a:t>
            </a:r>
            <a:br>
              <a:rPr lang="en-US" altLang="ko-KR" sz="1400"/>
            </a:br>
            <a:r>
              <a:rPr lang="en-US" altLang="ko-KR" sz="1400" b="1"/>
              <a:t>$ git push –u origin master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한번 푸시한 후에는 </a:t>
            </a:r>
            <a:r>
              <a:rPr lang="en-US" altLang="ko-KR" sz="1400"/>
              <a:t>$ git push </a:t>
            </a:r>
            <a:r>
              <a:rPr lang="ko-KR" altLang="en-US" sz="1400"/>
              <a:t>명령으로 푸시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원격 저장소로 접속하면 지역 저장소에 있던 파일과 커밋이 올라가 있음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 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E086761-6066-4DF6-8AF8-13FF22137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4" y="3533481"/>
            <a:ext cx="5106689" cy="2741486"/>
          </a:xfrm>
          <a:prstGeom prst="rect">
            <a:avLst/>
          </a:prstGeom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F60AC883-AF20-4F45-824D-E6A3C652E0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184" y="4100174"/>
            <a:ext cx="5106689" cy="226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12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저장소에</a:t>
            </a:r>
            <a:r>
              <a:rPr lang="en-US" altLang="ko-KR"/>
              <a:t> </a:t>
            </a:r>
            <a:r>
              <a:rPr lang="ko-KR" altLang="en-US"/>
              <a:t>올리기 및 내려받기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원격 저장소에서 파일 내려받기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8E699A1-9D55-44F0-AE5D-9B039654B23D}"/>
              </a:ext>
            </a:extLst>
          </p:cNvPr>
          <p:cNvSpPr/>
          <p:nvPr/>
        </p:nvSpPr>
        <p:spPr>
          <a:xfrm>
            <a:off x="536894" y="1617841"/>
            <a:ext cx="9387281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풀</a:t>
            </a:r>
            <a:r>
              <a:rPr lang="en-US" altLang="ko-KR" sz="1400"/>
              <a:t>(pull) : </a:t>
            </a:r>
            <a:r>
              <a:rPr lang="ko-KR" altLang="en-US" sz="1400"/>
              <a:t>원격 저장소에 변경이 있을 경우 원격 저장소의 소스를 지역 저장소로 가져옴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$ git pull origin master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pic>
        <p:nvPicPr>
          <p:cNvPr id="5" name="그림 4" descr="조류이(가) 표시된 사진&#10;&#10;자동 생성된 설명">
            <a:extLst>
              <a:ext uri="{FF2B5EF4-FFF2-40B4-BE49-F238E27FC236}">
                <a16:creationId xmlns:a16="http://schemas.microsoft.com/office/drawing/2014/main" id="{29CBFF17-1498-4B01-9F8B-1C49D2B43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81" y="2569135"/>
            <a:ext cx="5507693" cy="267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59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저장소에</a:t>
            </a:r>
            <a:r>
              <a:rPr lang="en-US" altLang="ko-KR"/>
              <a:t> </a:t>
            </a:r>
            <a:r>
              <a:rPr lang="ko-KR" altLang="en-US"/>
              <a:t>올리기 및 내려받기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깃허브</a:t>
            </a:r>
            <a:r>
              <a:rPr lang="en-US" altLang="ko-KR" b="1"/>
              <a:t> </a:t>
            </a:r>
            <a:r>
              <a:rPr lang="ko-KR" altLang="en-US" b="1"/>
              <a:t>저장소 화면 살펴보기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C8C72F-C0D3-491B-B51B-3180A68C489D}"/>
              </a:ext>
            </a:extLst>
          </p:cNvPr>
          <p:cNvSpPr/>
          <p:nvPr/>
        </p:nvSpPr>
        <p:spPr>
          <a:xfrm>
            <a:off x="6096000" y="2518388"/>
            <a:ext cx="5486401" cy="231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깃허브 계정과 저장소 이름 표시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저장소의 알림 내용 받음. 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저장소 즐겨찾기</a:t>
            </a:r>
            <a:r>
              <a:rPr lang="en-US" altLang="ko-KR" sz="1400"/>
              <a:t>. </a:t>
            </a:r>
            <a:br>
              <a:rPr lang="en-US" altLang="ko-KR" sz="1400"/>
            </a:br>
            <a:r>
              <a:rPr lang="en-US" altLang="ko-KR" sz="1400"/>
              <a:t>   Star</a:t>
            </a:r>
            <a:r>
              <a:rPr lang="ko-KR" altLang="en-US" sz="1400"/>
              <a:t>의 숫자가 높을수록 좋아하는 사용자가 많다는 뜻</a:t>
            </a:r>
            <a:r>
              <a:rPr lang="en-US" altLang="ko-KR" sz="1400"/>
              <a:t>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저장소 복제</a:t>
            </a:r>
            <a:r>
              <a:rPr lang="en-US" altLang="ko-KR" sz="1400"/>
              <a:t>. </a:t>
            </a:r>
            <a:r>
              <a:rPr lang="ko-KR" altLang="en-US" sz="1400"/>
              <a:t>오픈 소스에 참여하려면 저장소를 복제해야 함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커밋 개수나 브랜치 개수 등 커밋과 관련된 정보들</a:t>
            </a:r>
            <a:r>
              <a:rPr lang="en-US" altLang="ko-KR" sz="1400"/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 </a:t>
            </a:r>
            <a:r>
              <a:rPr lang="ko-KR" altLang="en-US" sz="1400"/>
              <a:t>파일 이름과 최신 커밋 메시지</a:t>
            </a:r>
            <a:r>
              <a:rPr lang="en-US" altLang="ko-KR" sz="1400"/>
              <a:t>, </a:t>
            </a:r>
            <a:r>
              <a:rPr lang="ko-KR" altLang="en-US" sz="1400"/>
              <a:t>최신 커밋 시간 표시</a:t>
            </a:r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051EA709-2A86-4571-A6D3-D30C677977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95" y="1708941"/>
            <a:ext cx="5222776" cy="344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504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깃허브에</a:t>
            </a:r>
            <a:r>
              <a:rPr lang="en-US" altLang="ko-KR"/>
              <a:t> SSH </a:t>
            </a:r>
            <a:r>
              <a:rPr lang="ko-KR" altLang="en-US"/>
              <a:t>원격 접속하기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SSH </a:t>
            </a:r>
            <a:r>
              <a:rPr lang="ko-KR" altLang="en-US" b="1"/>
              <a:t>원격 접속이란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C8C72F-C0D3-491B-B51B-3180A68C489D}"/>
              </a:ext>
            </a:extLst>
          </p:cNvPr>
          <p:cNvSpPr/>
          <p:nvPr/>
        </p:nvSpPr>
        <p:spPr>
          <a:xfrm>
            <a:off x="536895" y="1830491"/>
            <a:ext cx="8623883" cy="1343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 Secure Shell</a:t>
            </a:r>
            <a:r>
              <a:rPr lang="ko-KR" altLang="en-US" sz="1400"/>
              <a:t>의 줄임말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보안이 강화된 안전한 방법으로 정보를 교환하는 방식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 프라이빗 키</a:t>
            </a:r>
            <a:r>
              <a:rPr lang="en-US" altLang="ko-KR" sz="1400"/>
              <a:t>(Private Key)</a:t>
            </a:r>
            <a:r>
              <a:rPr lang="ko-KR" altLang="en-US" sz="1400"/>
              <a:t>와 퍼블릭 키</a:t>
            </a:r>
            <a:r>
              <a:rPr lang="en-US" altLang="ko-KR" sz="1400"/>
              <a:t>(Public Key)</a:t>
            </a:r>
            <a:r>
              <a:rPr lang="ko-KR" altLang="en-US" sz="1400"/>
              <a:t>를 한 쌍으로 묶어서 컴퓨터를 인증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SSH </a:t>
            </a:r>
            <a:r>
              <a:rPr lang="ko-KR" altLang="en-US" sz="1400"/>
              <a:t>접소은 사용하는 기기를 깃허브에 인증하는 방식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1CE3F7-4895-48BC-B6F8-4F5D6A3ED02A}"/>
              </a:ext>
            </a:extLst>
          </p:cNvPr>
          <p:cNvSpPr txBox="1"/>
          <p:nvPr/>
        </p:nvSpPr>
        <p:spPr>
          <a:xfrm>
            <a:off x="536895" y="3833769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SSH </a:t>
            </a:r>
            <a:r>
              <a:rPr lang="ko-KR" altLang="en-US" b="1"/>
              <a:t>키 생성하기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B74D97-0602-4194-BE99-866B52607FC5}"/>
              </a:ext>
            </a:extLst>
          </p:cNvPr>
          <p:cNvSpPr/>
          <p:nvPr/>
        </p:nvSpPr>
        <p:spPr>
          <a:xfrm>
            <a:off x="536895" y="4573691"/>
            <a:ext cx="8623883" cy="1666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터미널 창에서 아래 명령 입력</a:t>
            </a:r>
            <a:br>
              <a:rPr lang="en-US" altLang="ko-KR" sz="1400"/>
            </a:br>
            <a:r>
              <a:rPr lang="en-US" altLang="ko-KR" sz="1400"/>
              <a:t> </a:t>
            </a:r>
            <a:r>
              <a:rPr lang="en-US" altLang="ko-KR" sz="1400" b="1"/>
              <a:t>$ ssh-keygen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파일 이름이나 경로 입력하지 말고 그냥 </a:t>
            </a:r>
            <a:r>
              <a:rPr lang="en-US" altLang="ko-KR" sz="1400"/>
              <a:t>[Enter]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SSH</a:t>
            </a:r>
            <a:r>
              <a:rPr lang="ko-KR" altLang="en-US" sz="1400"/>
              <a:t>  키가 만들어지면 파일 경로가 표시됨</a:t>
            </a:r>
            <a:r>
              <a:rPr lang="en-US" altLang="ko-KR" sz="14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id_rsa </a:t>
            </a:r>
            <a:r>
              <a:rPr lang="ko-KR" altLang="en-US" sz="1400"/>
              <a:t>파일이 프라이빗 키이고</a:t>
            </a:r>
            <a:r>
              <a:rPr lang="en-US" altLang="ko-KR" sz="1400"/>
              <a:t>, id_rsa.pub </a:t>
            </a:r>
            <a:r>
              <a:rPr lang="ko-KR" altLang="en-US" sz="1400"/>
              <a:t>파일이 퍼블릭 키</a:t>
            </a: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DF1817E6-F496-45EB-AAA4-35B252942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47" y="3429000"/>
            <a:ext cx="5861472" cy="30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536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깃허브에</a:t>
            </a:r>
            <a:r>
              <a:rPr lang="en-US" altLang="ko-KR"/>
              <a:t> SSH </a:t>
            </a:r>
            <a:r>
              <a:rPr lang="ko-KR" altLang="en-US"/>
              <a:t>원격 접속하기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깃허브에 </a:t>
            </a:r>
            <a:r>
              <a:rPr lang="en-US" altLang="ko-KR" b="1"/>
              <a:t>SSH</a:t>
            </a:r>
            <a:r>
              <a:rPr lang="ko-KR" altLang="en-US" b="1"/>
              <a:t>로 접속하는 방법 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C8C72F-C0D3-491B-B51B-3180A68C489D}"/>
              </a:ext>
            </a:extLst>
          </p:cNvPr>
          <p:cNvSpPr/>
          <p:nvPr/>
        </p:nvSpPr>
        <p:spPr>
          <a:xfrm>
            <a:off x="536895" y="1830491"/>
            <a:ext cx="9060111" cy="231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SSH </a:t>
            </a:r>
            <a:r>
              <a:rPr lang="ko-KR" altLang="en-US" sz="1400"/>
              <a:t>접속을 사용하려면 퍼블릭 키를 깃허브 서버로 전송한 후 저장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사용자 컴퓨터에서 깃허브에 접속하면 사용자 컴퓨터의 프라이빗 키와 깃허브의 퍼블릭 키를 맞춰봄</a:t>
            </a:r>
            <a:endParaRPr lang="en-US" altLang="ko-KR" sz="140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C4C38F-B18A-414E-B161-C844F01A8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61" y="2369769"/>
            <a:ext cx="5252289" cy="1234320"/>
          </a:xfrm>
          <a:prstGeom prst="rect">
            <a:avLst/>
          </a:prstGeom>
        </p:spPr>
      </p:pic>
      <p:pic>
        <p:nvPicPr>
          <p:cNvPr id="11" name="그림 10" descr="시계이(가) 표시된 사진&#10;&#10;자동 생성된 설명">
            <a:extLst>
              <a:ext uri="{FF2B5EF4-FFF2-40B4-BE49-F238E27FC236}">
                <a16:creationId xmlns:a16="http://schemas.microsoft.com/office/drawing/2014/main" id="{580C3BDC-8157-4C8F-B9E2-52E00C805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86" y="4143367"/>
            <a:ext cx="4880638" cy="193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0239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깃허브에</a:t>
            </a:r>
            <a:r>
              <a:rPr lang="en-US" altLang="ko-KR"/>
              <a:t> SSH </a:t>
            </a:r>
            <a:r>
              <a:rPr lang="ko-KR" altLang="en-US"/>
              <a:t>원격 접속하기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깃허브에 퍼블릭 키 전송하기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C8C72F-C0D3-491B-B51B-3180A68C489D}"/>
              </a:ext>
            </a:extLst>
          </p:cNvPr>
          <p:cNvSpPr/>
          <p:nvPr/>
        </p:nvSpPr>
        <p:spPr>
          <a:xfrm>
            <a:off x="536895" y="1830491"/>
            <a:ext cx="9060111" cy="3928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.ssh</a:t>
            </a:r>
            <a:r>
              <a:rPr lang="ko-KR" altLang="en-US" sz="1400"/>
              <a:t> 디렉터리로 이동한 후 퍼블릭 키가 담겨 있는  </a:t>
            </a:r>
            <a:r>
              <a:rPr lang="en-US" altLang="ko-KR" sz="1400"/>
              <a:t>id_ rsa.pub </a:t>
            </a:r>
            <a:r>
              <a:rPr lang="ko-KR" altLang="en-US" sz="1400"/>
              <a:t>파일 내용 확인</a:t>
            </a:r>
            <a:br>
              <a:rPr lang="en-US" altLang="ko-KR" sz="1400"/>
            </a:br>
            <a:r>
              <a:rPr lang="en-US" altLang="ko-KR" sz="1400"/>
              <a:t>$ cd ~/.ssh </a:t>
            </a:r>
            <a:br>
              <a:rPr lang="en-US" altLang="ko-KR" sz="1400"/>
            </a:br>
            <a:r>
              <a:rPr lang="en-US" altLang="ko-KR" sz="1400"/>
              <a:t>$ cat id_rsa.pub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퍼블릭 키 내용 선택한 후 복사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2BED96B8-51EA-486C-9990-A6CBCA198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57" y="3568918"/>
            <a:ext cx="6341695" cy="1586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965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깃허브에</a:t>
            </a:r>
            <a:r>
              <a:rPr lang="en-US" altLang="ko-KR"/>
              <a:t> SSH </a:t>
            </a:r>
            <a:r>
              <a:rPr lang="ko-KR" altLang="en-US"/>
              <a:t>원격 접속하기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깃허브에 퍼블릭 키 전송하기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C8C72F-C0D3-491B-B51B-3180A68C489D}"/>
              </a:ext>
            </a:extLst>
          </p:cNvPr>
          <p:cNvSpPr/>
          <p:nvPr/>
        </p:nvSpPr>
        <p:spPr>
          <a:xfrm>
            <a:off x="536895" y="1830491"/>
            <a:ext cx="9060111" cy="2312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깃허브에</a:t>
            </a:r>
            <a:r>
              <a:rPr lang="en-US" altLang="ko-KR" sz="1400"/>
              <a:t> </a:t>
            </a:r>
            <a:r>
              <a:rPr lang="ko-KR" altLang="en-US" sz="1400"/>
              <a:t>로그인한 후 </a:t>
            </a:r>
            <a:r>
              <a:rPr lang="en-US" altLang="ko-KR" sz="1400"/>
              <a:t>[Settings] – [SSH and GPG keys] – [New SSH Key] </a:t>
            </a:r>
            <a:r>
              <a:rPr lang="ko-KR" altLang="en-US" sz="1400"/>
              <a:t>차례로</a:t>
            </a:r>
            <a:r>
              <a:rPr lang="en-US" altLang="ko-KR" sz="1400"/>
              <a:t> </a:t>
            </a:r>
            <a:r>
              <a:rPr lang="ko-KR" altLang="en-US" sz="1400"/>
              <a:t>선택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현재 접속 이름</a:t>
            </a:r>
            <a:r>
              <a:rPr lang="en-US" altLang="ko-KR" sz="1400"/>
              <a:t>(Title) </a:t>
            </a:r>
            <a:r>
              <a:rPr lang="ko-KR" altLang="en-US" sz="1400"/>
              <a:t>입력하고</a:t>
            </a:r>
            <a:r>
              <a:rPr lang="en-US" altLang="ko-KR" sz="1400"/>
              <a:t>, ‘Key’ </a:t>
            </a:r>
            <a:r>
              <a:rPr lang="ko-KR" altLang="en-US" sz="1400"/>
              <a:t>항목에</a:t>
            </a:r>
            <a:r>
              <a:rPr lang="en-US" altLang="ko-KR" sz="1400"/>
              <a:t> </a:t>
            </a:r>
            <a:r>
              <a:rPr lang="ko-KR" altLang="en-US" sz="1400"/>
              <a:t>복사한 내용 붙여넣음 </a:t>
            </a:r>
            <a:r>
              <a:rPr lang="en-US" altLang="ko-KR" sz="1400">
                <a:sym typeface="Wingdings" panose="05000000000000000000" pitchFamily="2" charset="2"/>
              </a:rPr>
              <a:t> [Add</a:t>
            </a:r>
            <a:r>
              <a:rPr lang="ko-KR" altLang="en-US" sz="1400">
                <a:sym typeface="Wingdings" panose="05000000000000000000" pitchFamily="2" charset="2"/>
              </a:rPr>
              <a:t> </a:t>
            </a:r>
            <a:r>
              <a:rPr lang="en-US" altLang="ko-KR" sz="1400">
                <a:sym typeface="Wingdings" panose="05000000000000000000" pitchFamily="2" charset="2"/>
              </a:rPr>
              <a:t>SSH</a:t>
            </a:r>
            <a:r>
              <a:rPr lang="ko-KR" altLang="en-US" sz="1400">
                <a:sym typeface="Wingdings" panose="05000000000000000000" pitchFamily="2" charset="2"/>
              </a:rPr>
              <a:t> </a:t>
            </a:r>
            <a:r>
              <a:rPr lang="en-US" altLang="ko-KR" sz="1400">
                <a:sym typeface="Wingdings" panose="05000000000000000000" pitchFamily="2" charset="2"/>
              </a:rPr>
              <a:t>Key] </a:t>
            </a:r>
            <a:r>
              <a:rPr lang="ko-KR" altLang="en-US" sz="1400">
                <a:sym typeface="Wingdings" panose="05000000000000000000" pitchFamily="2" charset="2"/>
              </a:rPr>
              <a:t>클릭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61F8A48-F920-43C8-BDAA-4D4E31E691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41"/>
          <a:stretch/>
        </p:blipFill>
        <p:spPr>
          <a:xfrm>
            <a:off x="633275" y="2600657"/>
            <a:ext cx="5462725" cy="265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62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깃허브에</a:t>
            </a:r>
            <a:r>
              <a:rPr lang="en-US" altLang="ko-KR"/>
              <a:t> SSH </a:t>
            </a:r>
            <a:r>
              <a:rPr lang="ko-KR" altLang="en-US"/>
              <a:t>원격 접속하기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SSH </a:t>
            </a:r>
            <a:r>
              <a:rPr lang="ko-KR" altLang="en-US" b="1"/>
              <a:t>주소로 원격 저장소 연결하기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C8C72F-C0D3-491B-B51B-3180A68C489D}"/>
              </a:ext>
            </a:extLst>
          </p:cNvPr>
          <p:cNvSpPr/>
          <p:nvPr/>
        </p:nvSpPr>
        <p:spPr>
          <a:xfrm>
            <a:off x="536895" y="1830491"/>
            <a:ext cx="9060111" cy="3928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원격 저장소의 </a:t>
            </a:r>
            <a:r>
              <a:rPr lang="en-US" altLang="ko-KR" sz="1400"/>
              <a:t>SSH </a:t>
            </a:r>
            <a:r>
              <a:rPr lang="ko-KR" altLang="en-US" sz="1400"/>
              <a:t>주소</a:t>
            </a:r>
            <a:r>
              <a:rPr lang="en-US" altLang="ko-KR" sz="1400"/>
              <a:t> </a:t>
            </a:r>
            <a:r>
              <a:rPr lang="ko-KR" altLang="en-US" sz="1400"/>
              <a:t>복사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지역</a:t>
            </a:r>
            <a:r>
              <a:rPr lang="en-US" altLang="ko-KR" sz="1400"/>
              <a:t> </a:t>
            </a:r>
            <a:r>
              <a:rPr lang="ko-KR" altLang="en-US" sz="1400"/>
              <a:t>저장소로 이동한 후 </a:t>
            </a:r>
            <a:r>
              <a:rPr lang="en-US" altLang="ko-KR" sz="1400"/>
              <a:t>git remote </a:t>
            </a:r>
            <a:r>
              <a:rPr lang="ko-KR" altLang="en-US" sz="1400"/>
              <a:t>명령을 사용해 접속</a:t>
            </a:r>
            <a:br>
              <a:rPr lang="en-US" altLang="ko-KR" sz="1400"/>
            </a:br>
            <a:r>
              <a:rPr lang="en-US" altLang="ko-KR" sz="1400" b="1"/>
              <a:t>$ git remote add origin </a:t>
            </a:r>
            <a:r>
              <a:rPr lang="ko-KR" altLang="en-US" sz="1400" b="1" i="1"/>
              <a:t>복사한 주소 붙여넣기</a:t>
            </a:r>
            <a:endParaRPr lang="en-US" altLang="ko-KR" sz="1400" b="1" i="1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원격 저장소에 제대로 연결됐는지 확인</a:t>
            </a:r>
            <a:br>
              <a:rPr lang="en-US" altLang="ko-KR" sz="1400"/>
            </a:br>
            <a:r>
              <a:rPr lang="en-US" altLang="ko-KR" sz="1400" b="1"/>
              <a:t>$ git remote -v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9EC7612B-3969-4991-A0CC-2745479CE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413" y="2373969"/>
            <a:ext cx="5695060" cy="747383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51762EAE-A7C5-4D6A-9577-C68E2A2DD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66" y="4510022"/>
            <a:ext cx="5122963" cy="179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016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여러 컴퓨터에서 원격 저장소 함께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763403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원격 저장소 복제하기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455802" y="2276435"/>
            <a:ext cx="10223383" cy="36055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원격 저장소를 기존에 연결되지 않은 지역 저장소에서 사용하려면 원격 저장소에 담긴 내용을 지역 저장소로 가져와야 함 </a:t>
            </a:r>
            <a:br>
              <a:rPr lang="en-US" altLang="ko-KR" sz="1400"/>
            </a:b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/>
              <a:t>복제</a:t>
            </a:r>
            <a:r>
              <a:rPr lang="en-US" altLang="ko-KR" sz="1400"/>
              <a:t>, </a:t>
            </a:r>
            <a:r>
              <a:rPr lang="ko-KR" altLang="en-US" sz="1400"/>
              <a:t>또는 클론</a:t>
            </a:r>
            <a:r>
              <a:rPr lang="en-US" altLang="ko-KR" sz="1400"/>
              <a:t>(clone), </a:t>
            </a:r>
            <a:r>
              <a:rPr lang="ko-KR" altLang="en-US" sz="1400"/>
              <a:t>클로닝</a:t>
            </a:r>
            <a:r>
              <a:rPr lang="en-US" altLang="ko-KR" sz="1400"/>
              <a:t>(cloning)</a:t>
            </a:r>
            <a:r>
              <a:rPr lang="ko-KR" altLang="en-US" sz="1400"/>
              <a:t>이라고 함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원격 저장소를 복제하면 자동으로 지역 저장소와 원격 저장소가 연결됨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복제 순서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원격 저장소에서 주소 복사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터미널 창에서 </a:t>
            </a:r>
            <a:br>
              <a:rPr lang="en-US" altLang="ko-KR" sz="1400"/>
            </a:br>
            <a:r>
              <a:rPr lang="en-US" altLang="ko-KR" sz="1400" b="1"/>
              <a:t>$ git clone </a:t>
            </a:r>
            <a:r>
              <a:rPr lang="ko-KR" altLang="en-US" sz="1400" b="1" i="1"/>
              <a:t>복사한 주소 붙여넣기 </a:t>
            </a:r>
            <a:r>
              <a:rPr lang="en-US" altLang="ko-KR" sz="1400" b="1"/>
              <a:t>git_home </a:t>
            </a:r>
            <a:br>
              <a:rPr lang="en-US" altLang="ko-KR" sz="1400" b="1"/>
            </a:br>
            <a:r>
              <a:rPr lang="en-US" altLang="ko-KR" sz="1400" b="1"/>
              <a:t>$ git clone </a:t>
            </a:r>
            <a:r>
              <a:rPr lang="ko-KR" altLang="en-US" sz="1400" b="1" i="1"/>
              <a:t>복사한 주소 붙여넣기 </a:t>
            </a:r>
            <a:r>
              <a:rPr lang="en-US" altLang="ko-KR" sz="1400" b="1"/>
              <a:t>git_office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git_home </a:t>
            </a:r>
            <a:r>
              <a:rPr lang="ko-KR" altLang="en-US" sz="1400"/>
              <a:t>디렉터리와 </a:t>
            </a:r>
            <a:r>
              <a:rPr lang="en-US" altLang="ko-KR" sz="1400"/>
              <a:t>git_office </a:t>
            </a:r>
            <a:r>
              <a:rPr lang="ko-KR" altLang="en-US" sz="1400"/>
              <a:t>디렉터리로 이동 후 </a:t>
            </a:r>
            <a:r>
              <a:rPr lang="en-US" altLang="ko-KR" sz="1400"/>
              <a:t>ls </a:t>
            </a:r>
            <a:r>
              <a:rPr lang="ko-KR" altLang="en-US" sz="1400"/>
              <a:t>명령과 </a:t>
            </a:r>
            <a:r>
              <a:rPr lang="en-US" altLang="ko-KR" sz="1400"/>
              <a:t>git log</a:t>
            </a:r>
            <a:r>
              <a:rPr lang="ko-KR" altLang="en-US" sz="1400"/>
              <a:t> 명령을 </a:t>
            </a:r>
            <a:br>
              <a:rPr lang="en-US" altLang="ko-KR" sz="1400"/>
            </a:br>
            <a:r>
              <a:rPr lang="ko-KR" altLang="en-US" sz="1400"/>
              <a:t>사용해서 확인하면 원격 저장소의 파일과 커밋이 복제된 것을 볼 수 있음</a:t>
            </a:r>
            <a:endParaRPr lang="en-US" altLang="ko-KR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84DBE22-FC68-49FF-8E28-2A76F2F44402}"/>
              </a:ext>
            </a:extLst>
          </p:cNvPr>
          <p:cNvSpPr txBox="1"/>
          <p:nvPr/>
        </p:nvSpPr>
        <p:spPr>
          <a:xfrm>
            <a:off x="455802" y="987341"/>
            <a:ext cx="9317372" cy="3753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>
                <a:solidFill>
                  <a:srgbClr val="0070C0"/>
                </a:solidFill>
                <a:sym typeface="Wingdings" panose="05000000000000000000" pitchFamily="2" charset="2"/>
              </a:rPr>
              <a:t>한 사람</a:t>
            </a:r>
            <a:r>
              <a:rPr lang="en-US" altLang="ko-KR" sz="140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ko-KR" altLang="en-US" sz="1400">
                <a:solidFill>
                  <a:srgbClr val="0070C0"/>
                </a:solidFill>
                <a:sym typeface="Wingdings" panose="05000000000000000000" pitchFamily="2" charset="2"/>
              </a:rPr>
              <a:t>하나의 계정</a:t>
            </a:r>
            <a:r>
              <a:rPr lang="en-US" altLang="ko-KR" sz="140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  <a:r>
              <a:rPr lang="ko-KR" altLang="en-US" sz="1400">
                <a:solidFill>
                  <a:srgbClr val="0070C0"/>
                </a:solidFill>
                <a:sym typeface="Wingdings" panose="05000000000000000000" pitchFamily="2" charset="2"/>
              </a:rPr>
              <a:t>이 여러 컴퓨터를 통해 원격 저장소에 접속할 때 사용하는 방법</a:t>
            </a:r>
            <a:endParaRPr lang="ko-KR" altLang="en-US" sz="1400">
              <a:solidFill>
                <a:srgbClr val="0070C0"/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8FD95B18-67C8-4BBE-A979-C23EB89DC6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635" y="4079205"/>
            <a:ext cx="4116284" cy="206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004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여러 컴퓨터에서 원격 저장소 함께 사용하기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1077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개인 컴퓨터</a:t>
            </a:r>
            <a:r>
              <a:rPr lang="en-US" altLang="ko-KR" b="1"/>
              <a:t>(git_home)</a:t>
            </a:r>
            <a:r>
              <a:rPr lang="ko-KR" altLang="en-US" b="1"/>
              <a:t>에서 작업하고 올리기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455801" y="1879304"/>
            <a:ext cx="4611149" cy="39287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git_home </a:t>
            </a:r>
            <a:r>
              <a:rPr lang="ko-KR" altLang="en-US" sz="1400"/>
              <a:t>디렉터리로 이동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파일을 추가하거나 수정한 후 커밋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git push </a:t>
            </a:r>
            <a:r>
              <a:rPr lang="ko-KR" altLang="en-US" sz="1400"/>
              <a:t>명령으로 깃허브로</a:t>
            </a:r>
            <a:r>
              <a:rPr lang="en-US" altLang="ko-KR" sz="1400"/>
              <a:t> </a:t>
            </a:r>
            <a:r>
              <a:rPr lang="ko-KR" altLang="en-US" sz="1400"/>
              <a:t>올림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깃허브에서 확인</a:t>
            </a:r>
            <a:endParaRPr lang="en-US" altLang="ko-KR" sz="1400"/>
          </a:p>
        </p:txBody>
      </p: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81074A64-1FE3-4DB6-9A0F-F3E821DFB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9" y="3009112"/>
            <a:ext cx="3584044" cy="2208842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F3BB6EE3-9A23-4AA5-BFDE-638CDE8532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587" y="2144661"/>
            <a:ext cx="4690482" cy="228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57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빔</a:t>
            </a:r>
            <a:r>
              <a:rPr lang="en-US" altLang="ko-KR" b="1"/>
              <a:t>(vim) </a:t>
            </a:r>
            <a:r>
              <a:rPr lang="ko-KR" altLang="en-US" b="1"/>
              <a:t>편집기에서 문서 생성</a:t>
            </a:r>
            <a:r>
              <a:rPr lang="en-US" altLang="ko-KR" b="1"/>
              <a:t>/</a:t>
            </a:r>
            <a:r>
              <a:rPr lang="ko-KR" altLang="en-US" b="1"/>
              <a:t>편집하기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1849D5-42C7-4CCF-AFAB-EB0D4ABECADF}"/>
              </a:ext>
            </a:extLst>
          </p:cNvPr>
          <p:cNvSpPr txBox="1"/>
          <p:nvPr/>
        </p:nvSpPr>
        <p:spPr>
          <a:xfrm>
            <a:off x="602018" y="1719739"/>
            <a:ext cx="9171156" cy="1989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vim </a:t>
            </a:r>
            <a:r>
              <a:rPr lang="ko-KR" altLang="en-US" sz="1400"/>
              <a:t>파일명 </a:t>
            </a:r>
            <a:r>
              <a:rPr lang="en-US" altLang="ko-KR" sz="1400"/>
              <a:t>(</a:t>
            </a:r>
            <a:r>
              <a:rPr lang="ko-KR" altLang="en-US" sz="1400"/>
              <a:t>해당 파일이 있다면 편집 상태로 열어주고</a:t>
            </a:r>
            <a:r>
              <a:rPr lang="en-US" altLang="ko-KR" sz="1400"/>
              <a:t>, </a:t>
            </a:r>
            <a:r>
              <a:rPr lang="ko-KR" altLang="en-US" sz="1400"/>
              <a:t>파일이 없다면 그 이름을 가진 새 파일을 만듦</a:t>
            </a:r>
            <a:r>
              <a:rPr lang="en-US" altLang="ko-KR" sz="1400"/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[I] </a:t>
            </a:r>
            <a:r>
              <a:rPr lang="ko-KR" altLang="en-US" sz="1400"/>
              <a:t>또는 </a:t>
            </a:r>
            <a:r>
              <a:rPr lang="en-US" altLang="ko-KR" sz="1400"/>
              <a:t>[A]</a:t>
            </a:r>
            <a:r>
              <a:rPr lang="ko-KR" altLang="en-US" sz="1400"/>
              <a:t>를 눌러 입력 모드로 바꾼 후 텍스트 입력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입력이 끝나면 </a:t>
            </a:r>
            <a:r>
              <a:rPr lang="en-US" altLang="ko-KR" sz="1400"/>
              <a:t>[ESC] </a:t>
            </a:r>
            <a:r>
              <a:rPr lang="ko-KR" altLang="en-US" sz="1400"/>
              <a:t>눌러 입력 모드 종료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:</a:t>
            </a:r>
            <a:r>
              <a:rPr lang="ko-KR" altLang="en-US" sz="1400"/>
              <a:t> 를 입력하고 그 뒤에 명령을 입력하고 </a:t>
            </a:r>
            <a:r>
              <a:rPr lang="en-US" altLang="ko-KR" sz="1400"/>
              <a:t>[Enter] </a:t>
            </a:r>
            <a:r>
              <a:rPr lang="ko-KR" altLang="en-US" sz="1400"/>
              <a:t>누름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63C2C125-15E2-427A-9D17-DC8941376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69" y="3054458"/>
            <a:ext cx="5002867" cy="132394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693AFFA-27D0-4C6D-897E-7271FB1D29D2}"/>
              </a:ext>
            </a:extLst>
          </p:cNvPr>
          <p:cNvSpPr txBox="1"/>
          <p:nvPr/>
        </p:nvSpPr>
        <p:spPr>
          <a:xfrm>
            <a:off x="602018" y="464487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터미널 창에서 문서 내용 확인하기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0659CC4-5270-4D18-9D61-49F62C57EAEF}"/>
              </a:ext>
            </a:extLst>
          </p:cNvPr>
          <p:cNvSpPr txBox="1"/>
          <p:nvPr/>
        </p:nvSpPr>
        <p:spPr>
          <a:xfrm>
            <a:off x="602018" y="5217948"/>
            <a:ext cx="917115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cat </a:t>
            </a:r>
            <a:r>
              <a:rPr lang="ko-KR" altLang="en-US" sz="1400"/>
              <a:t>파일명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319981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여러 컴퓨터에서 원격 저장소 함께 사용하기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AAADE-DB39-490B-8A07-B39E05FF2608}"/>
              </a:ext>
            </a:extLst>
          </p:cNvPr>
          <p:cNvSpPr txBox="1"/>
          <p:nvPr/>
        </p:nvSpPr>
        <p:spPr>
          <a:xfrm>
            <a:off x="720979" y="1056001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회사 컴퓨터</a:t>
            </a:r>
            <a:r>
              <a:rPr lang="en-US" altLang="ko-KR" b="1"/>
              <a:t>(git_office)</a:t>
            </a:r>
            <a:r>
              <a:rPr lang="ko-KR" altLang="en-US" b="1"/>
              <a:t>에서 내려받아 작업하기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CEF7D-FDB9-4D10-A746-FDD75496D264}"/>
              </a:ext>
            </a:extLst>
          </p:cNvPr>
          <p:cNvSpPr txBox="1"/>
          <p:nvPr/>
        </p:nvSpPr>
        <p:spPr>
          <a:xfrm>
            <a:off x="720979" y="1596290"/>
            <a:ext cx="5375021" cy="2960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git_office </a:t>
            </a:r>
            <a:r>
              <a:rPr lang="ko-KR" altLang="en-US" sz="1400"/>
              <a:t>디렉터리로 이동 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git</a:t>
            </a:r>
            <a:r>
              <a:rPr lang="ko-KR" altLang="en-US" sz="1400"/>
              <a:t> </a:t>
            </a:r>
            <a:r>
              <a:rPr lang="en-US" altLang="ko-KR" sz="1400"/>
              <a:t>pull</a:t>
            </a:r>
            <a:r>
              <a:rPr lang="ko-KR" altLang="en-US" sz="1400"/>
              <a:t> 명령을 사용해 깃허브에서 내려 받음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파일을 추가하거나 수정한 후 커밋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/>
              <a:t>다시 깃허브로 푸시</a:t>
            </a:r>
            <a:endParaRPr lang="en-US" altLang="ko-KR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694D79-7B99-4B4F-BFCD-31C09C23F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3" y="2258589"/>
            <a:ext cx="3659968" cy="19152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7B43F4C-500A-4383-8540-95E38428F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93" y="4556972"/>
            <a:ext cx="3739907" cy="1828151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CCE09A-F5A8-4361-A176-A089C6F4D2EB}"/>
              </a:ext>
            </a:extLst>
          </p:cNvPr>
          <p:cNvSpPr/>
          <p:nvPr/>
        </p:nvSpPr>
        <p:spPr>
          <a:xfrm>
            <a:off x="6586880" y="1596290"/>
            <a:ext cx="3791423" cy="1020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solidFill>
                  <a:prstClr val="black"/>
                </a:solidFill>
              </a:rPr>
              <a:t>깃허브에서 </a:t>
            </a:r>
            <a:r>
              <a:rPr lang="en-US" altLang="ko-KR" sz="1400">
                <a:solidFill>
                  <a:prstClr val="black"/>
                </a:solidFill>
              </a:rPr>
              <a:t>pull </a:t>
            </a:r>
            <a:r>
              <a:rPr lang="ko-KR" altLang="en-US" sz="1400">
                <a:solidFill>
                  <a:prstClr val="black"/>
                </a:solidFill>
              </a:rPr>
              <a:t>한 후</a:t>
            </a:r>
            <a:endParaRPr lang="en-US" altLang="ko-KR" sz="1400">
              <a:solidFill>
                <a:prstClr val="black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solidFill>
                  <a:prstClr val="black"/>
                </a:solidFill>
              </a:rPr>
              <a:t>개인 컴퓨터에서 커밋하고</a:t>
            </a:r>
            <a:endParaRPr lang="en-US" altLang="ko-KR" sz="1400">
              <a:solidFill>
                <a:prstClr val="black"/>
              </a:solidFill>
            </a:endParaRPr>
          </a:p>
          <a:p>
            <a:pPr marL="342900" lvl="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solidFill>
                  <a:prstClr val="black"/>
                </a:solidFill>
              </a:rPr>
              <a:t>새로 만든 커밋을 깃허브에 </a:t>
            </a:r>
            <a:r>
              <a:rPr lang="en-US" altLang="ko-KR" sz="1400">
                <a:solidFill>
                  <a:prstClr val="black"/>
                </a:solidFill>
              </a:rPr>
              <a:t>push</a:t>
            </a:r>
            <a:r>
              <a:rPr lang="ko-KR" altLang="en-US" sz="1400">
                <a:solidFill>
                  <a:prstClr val="black"/>
                </a:solidFill>
              </a:rPr>
              <a:t>해야 함</a:t>
            </a:r>
            <a:r>
              <a:rPr lang="en-US" altLang="ko-KR" sz="140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22B8C9-71CD-4F1A-8539-A50B6B44D80C}"/>
              </a:ext>
            </a:extLst>
          </p:cNvPr>
          <p:cNvSpPr txBox="1"/>
          <p:nvPr/>
        </p:nvSpPr>
        <p:spPr>
          <a:xfrm>
            <a:off x="6468695" y="1056001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다시 개인 컴퓨터에서 작업한다면</a:t>
            </a:r>
          </a:p>
        </p:txBody>
      </p:sp>
      <p:pic>
        <p:nvPicPr>
          <p:cNvPr id="17" name="그림 16" descr="텍스트이(가) 표시된 사진&#10;&#10;자동 생성된 설명">
            <a:extLst>
              <a:ext uri="{FF2B5EF4-FFF2-40B4-BE49-F238E27FC236}">
                <a16:creationId xmlns:a16="http://schemas.microsoft.com/office/drawing/2014/main" id="{62FB80C2-573D-4217-AE2B-29A375D02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979" y="2787463"/>
            <a:ext cx="4564342" cy="25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7769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브랜치 정보 가져오기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AAADE-DB39-490B-8A07-B39E05FF2608}"/>
              </a:ext>
            </a:extLst>
          </p:cNvPr>
          <p:cNvSpPr txBox="1"/>
          <p:nvPr/>
        </p:nvSpPr>
        <p:spPr>
          <a:xfrm>
            <a:off x="620786" y="108618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원격 </a:t>
            </a:r>
            <a:r>
              <a:rPr lang="en-US" altLang="ko-KR" b="1"/>
              <a:t>master </a:t>
            </a:r>
            <a:r>
              <a:rPr lang="ko-KR" altLang="en-US" b="1"/>
              <a:t>브랜치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BCEF7D-FDB9-4D10-A746-FDD75496D264}"/>
              </a:ext>
            </a:extLst>
          </p:cNvPr>
          <p:cNvSpPr txBox="1"/>
          <p:nvPr/>
        </p:nvSpPr>
        <p:spPr>
          <a:xfrm>
            <a:off x="715860" y="1606024"/>
            <a:ext cx="10970004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원격 저장소에서 기본적으로 만들어지는 브랜치</a:t>
            </a:r>
            <a:r>
              <a:rPr lang="en-US" altLang="ko-KR" sz="1400"/>
              <a:t>. </a:t>
            </a:r>
            <a:r>
              <a:rPr lang="ko-KR" altLang="en-US" sz="1400"/>
              <a:t>지역 저장소의 </a:t>
            </a:r>
            <a:r>
              <a:rPr lang="en-US" altLang="ko-KR" sz="1400"/>
              <a:t>master </a:t>
            </a:r>
            <a:r>
              <a:rPr lang="ko-KR" altLang="en-US" sz="1400"/>
              <a:t>브랜치와 구별할 수 있도록 </a:t>
            </a:r>
            <a:r>
              <a:rPr lang="en-US" altLang="ko-KR" sz="1400"/>
              <a:t>‘</a:t>
            </a:r>
            <a:r>
              <a:rPr lang="ko-KR" altLang="en-US" sz="1400"/>
              <a:t>원격 </a:t>
            </a:r>
            <a:r>
              <a:rPr lang="en-US" altLang="ko-KR" sz="1400"/>
              <a:t>master </a:t>
            </a:r>
            <a:r>
              <a:rPr lang="ko-KR" altLang="en-US" sz="1400"/>
              <a:t>브랜치＇라고 부름</a:t>
            </a:r>
            <a:endParaRPr lang="en-US" altLang="ko-KR" sz="1400"/>
          </a:p>
        </p:txBody>
      </p:sp>
      <p:pic>
        <p:nvPicPr>
          <p:cNvPr id="5" name="그림 4" descr="컴퓨터이(가) 표시된 사진&#10;&#10;자동 생성된 설명">
            <a:extLst>
              <a:ext uri="{FF2B5EF4-FFF2-40B4-BE49-F238E27FC236}">
                <a16:creationId xmlns:a16="http://schemas.microsoft.com/office/drawing/2014/main" id="{6CB09F04-247C-42B1-8645-A5F695BE7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6" y="3317489"/>
            <a:ext cx="3035479" cy="1352517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521DBBDE-CCF2-499B-8C49-3C5F72B0AE4A}"/>
              </a:ext>
            </a:extLst>
          </p:cNvPr>
          <p:cNvGrpSpPr/>
          <p:nvPr/>
        </p:nvGrpSpPr>
        <p:grpSpPr>
          <a:xfrm>
            <a:off x="5073710" y="3429000"/>
            <a:ext cx="7262070" cy="859200"/>
            <a:chOff x="4669891" y="4283887"/>
            <a:chExt cx="7262070" cy="8592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602837C-47FA-49F2-83FE-CA71EBFC6773}"/>
                </a:ext>
              </a:extLst>
            </p:cNvPr>
            <p:cNvSpPr/>
            <p:nvPr/>
          </p:nvSpPr>
          <p:spPr>
            <a:xfrm>
              <a:off x="6753138" y="4353886"/>
              <a:ext cx="1317071" cy="184558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90551FA-4663-4CB5-A7D2-BA5ED23C280D}"/>
                </a:ext>
              </a:extLst>
            </p:cNvPr>
            <p:cNvSpPr/>
            <p:nvPr/>
          </p:nvSpPr>
          <p:spPr>
            <a:xfrm>
              <a:off x="8130349" y="4353886"/>
              <a:ext cx="2204888" cy="18455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97A7610-800C-49CF-8A01-CA6A7AAD4316}"/>
                </a:ext>
              </a:extLst>
            </p:cNvPr>
            <p:cNvSpPr/>
            <p:nvPr/>
          </p:nvSpPr>
          <p:spPr>
            <a:xfrm>
              <a:off x="4669891" y="4283887"/>
              <a:ext cx="726207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400"/>
                <a:t> 최종 커밋 메시지 앞에 (HEAD -&gt; master, origin/master, origin/HEAD)라고 표시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55E161-984E-440E-9E6E-E97E5F6BE0F7}"/>
                </a:ext>
              </a:extLst>
            </p:cNvPr>
            <p:cNvSpPr txBox="1"/>
            <p:nvPr/>
          </p:nvSpPr>
          <p:spPr>
            <a:xfrm>
              <a:off x="6471668" y="4889171"/>
              <a:ext cx="16754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rgbClr val="0070C0"/>
                  </a:solidFill>
                </a:rPr>
                <a:t>지역 저장소의 최종 커밋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671778D-0606-4808-A300-230BA30ED341}"/>
                </a:ext>
              </a:extLst>
            </p:cNvPr>
            <p:cNvSpPr txBox="1"/>
            <p:nvPr/>
          </p:nvSpPr>
          <p:spPr>
            <a:xfrm>
              <a:off x="8659778" y="4885782"/>
              <a:ext cx="167545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>
                  <a:solidFill>
                    <a:srgbClr val="0070C0"/>
                  </a:solidFill>
                </a:rPr>
                <a:t>원격 저장소의 최종 커밋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D0BC89DB-0FE6-4851-AC55-BA39F2A300CE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7309397" y="4563360"/>
              <a:ext cx="1" cy="3258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0C9C9311-5202-4A7D-A25A-C34532AB0FAB}"/>
                </a:ext>
              </a:extLst>
            </p:cNvPr>
            <p:cNvCxnSpPr>
              <a:stCxn id="16" idx="0"/>
            </p:cNvCxnSpPr>
            <p:nvPr/>
          </p:nvCxnSpPr>
          <p:spPr>
            <a:xfrm flipH="1" flipV="1">
              <a:off x="9497507" y="4563360"/>
              <a:ext cx="1" cy="3224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8F85FA4B-9F84-476D-B015-AAA64CAAAA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801" y="4557840"/>
            <a:ext cx="3035478" cy="183444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DA9105-1EE4-4BF3-AC0A-B3FD04B8B4D4}"/>
              </a:ext>
            </a:extLst>
          </p:cNvPr>
          <p:cNvSpPr txBox="1"/>
          <p:nvPr/>
        </p:nvSpPr>
        <p:spPr>
          <a:xfrm>
            <a:off x="715860" y="2932270"/>
            <a:ext cx="3763861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1) </a:t>
            </a:r>
            <a:r>
              <a:rPr lang="ko-KR" altLang="en-US" sz="1400"/>
              <a:t>깃허브의 최신 커밋</a:t>
            </a:r>
            <a:endParaRPr lang="en-US" altLang="ko-KR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164EFD-194D-49DF-833D-F2CC7BE5B019}"/>
              </a:ext>
            </a:extLst>
          </p:cNvPr>
          <p:cNvSpPr txBox="1"/>
          <p:nvPr/>
        </p:nvSpPr>
        <p:spPr>
          <a:xfrm>
            <a:off x="5086525" y="2924349"/>
            <a:ext cx="3954031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2) </a:t>
            </a:r>
            <a:r>
              <a:rPr lang="ko-KR" altLang="en-US" sz="1400"/>
              <a:t>지역 저장소로 복제한 후 커밋 확인  </a:t>
            </a:r>
            <a:endParaRPr lang="en-US" altLang="ko-KR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7CAD21-7A13-4EC7-9536-2BB8C081E52B}"/>
              </a:ext>
            </a:extLst>
          </p:cNvPr>
          <p:cNvSpPr txBox="1"/>
          <p:nvPr/>
        </p:nvSpPr>
        <p:spPr>
          <a:xfrm>
            <a:off x="715860" y="2375444"/>
            <a:ext cx="5064155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커밋하고 푸시할 때 원격 저장소와 지역 저장소의 변화</a:t>
            </a:r>
            <a:endParaRPr lang="en-US" altLang="ko-KR" sz="1400" b="1"/>
          </a:p>
        </p:txBody>
      </p:sp>
    </p:spTree>
    <p:extLst>
      <p:ext uri="{BB962C8B-B14F-4D97-AF65-F5344CB8AC3E}">
        <p14:creationId xmlns:p14="http://schemas.microsoft.com/office/powerpoint/2010/main" val="6984774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브랜치 정보 가져오기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AAADE-DB39-490B-8A07-B39E05FF2608}"/>
              </a:ext>
            </a:extLst>
          </p:cNvPr>
          <p:cNvSpPr txBox="1"/>
          <p:nvPr/>
        </p:nvSpPr>
        <p:spPr>
          <a:xfrm>
            <a:off x="620786" y="108618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원격 </a:t>
            </a:r>
            <a:r>
              <a:rPr lang="en-US" altLang="ko-KR" b="1"/>
              <a:t>master </a:t>
            </a:r>
            <a:r>
              <a:rPr lang="ko-KR" altLang="en-US" b="1"/>
              <a:t>브랜치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7699E7-03C2-4458-A384-6808CA77AC66}"/>
              </a:ext>
            </a:extLst>
          </p:cNvPr>
          <p:cNvSpPr txBox="1"/>
          <p:nvPr/>
        </p:nvSpPr>
        <p:spPr>
          <a:xfrm>
            <a:off x="752232" y="2035397"/>
            <a:ext cx="4465720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3) </a:t>
            </a:r>
            <a:r>
              <a:rPr lang="ko-KR" altLang="en-US" sz="1400"/>
              <a:t>지역</a:t>
            </a:r>
            <a:r>
              <a:rPr lang="en-US" altLang="ko-KR" sz="1400"/>
              <a:t> </a:t>
            </a:r>
            <a:r>
              <a:rPr lang="ko-KR" altLang="en-US" sz="1400"/>
              <a:t>저장소에서 파일 만들고 커밋</a:t>
            </a:r>
            <a:endParaRPr lang="en-US" altLang="ko-KR" sz="1400"/>
          </a:p>
        </p:txBody>
      </p:sp>
      <p:pic>
        <p:nvPicPr>
          <p:cNvPr id="26" name="그림 25" descr="컴퓨터이(가) 표시된 사진&#10;&#10;자동 생성된 설명">
            <a:extLst>
              <a:ext uri="{FF2B5EF4-FFF2-40B4-BE49-F238E27FC236}">
                <a16:creationId xmlns:a16="http://schemas.microsoft.com/office/drawing/2014/main" id="{8BB0B876-F8B7-4AB7-B84A-07D49B4AC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70" y="2657095"/>
            <a:ext cx="4189481" cy="162588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8F33901-CB50-4CE1-A377-1158CF0B65CE}"/>
              </a:ext>
            </a:extLst>
          </p:cNvPr>
          <p:cNvSpPr txBox="1"/>
          <p:nvPr/>
        </p:nvSpPr>
        <p:spPr>
          <a:xfrm>
            <a:off x="6456746" y="2035397"/>
            <a:ext cx="4465720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4) </a:t>
            </a:r>
            <a:r>
              <a:rPr lang="ko-KR" altLang="en-US" sz="1400"/>
              <a:t>원격 저장소로 푸시</a:t>
            </a:r>
            <a:endParaRPr lang="en-US" altLang="ko-KR" sz="140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946E6D54-EB1D-40C2-B940-804310955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169" y="3845027"/>
            <a:ext cx="5448777" cy="2292075"/>
          </a:xfrm>
          <a:prstGeom prst="rect">
            <a:avLst/>
          </a:prstGeom>
        </p:spPr>
      </p:pic>
      <p:pic>
        <p:nvPicPr>
          <p:cNvPr id="32" name="그림 31" descr="스크린샷이(가) 표시된 사진&#10;&#10;자동 생성된 설명">
            <a:extLst>
              <a:ext uri="{FF2B5EF4-FFF2-40B4-BE49-F238E27FC236}">
                <a16:creationId xmlns:a16="http://schemas.microsoft.com/office/drawing/2014/main" id="{DA398EB8-0AB4-4706-B4A6-B421FDDC41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889" y="2657095"/>
            <a:ext cx="4358631" cy="108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376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원격 브랜치 정보 가져오기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AAADE-DB39-490B-8A07-B39E05FF2608}"/>
              </a:ext>
            </a:extLst>
          </p:cNvPr>
          <p:cNvSpPr txBox="1"/>
          <p:nvPr/>
        </p:nvSpPr>
        <p:spPr>
          <a:xfrm>
            <a:off x="620786" y="108618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원격 브랜치 정보 가져오기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7699E7-03C2-4458-A384-6808CA77AC66}"/>
              </a:ext>
            </a:extLst>
          </p:cNvPr>
          <p:cNvSpPr txBox="1"/>
          <p:nvPr/>
        </p:nvSpPr>
        <p:spPr>
          <a:xfrm>
            <a:off x="701898" y="1850839"/>
            <a:ext cx="9759174" cy="13433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git pull : </a:t>
            </a:r>
            <a:r>
              <a:rPr lang="ko-KR" altLang="en-US" sz="1400"/>
              <a:t> 원격 저장소의 커밋을 가져와서 무조건 지역 저장소와 합침</a:t>
            </a:r>
            <a:r>
              <a:rPr lang="en-US" altLang="ko-KR" sz="1400"/>
              <a:t>.</a:t>
            </a:r>
            <a:r>
              <a:rPr lang="ko-KR" altLang="en-US" sz="1400"/>
              <a:t> 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/>
              <a:t>git fetch : </a:t>
            </a:r>
            <a:r>
              <a:rPr lang="ko-KR" altLang="en-US" sz="1400"/>
              <a:t>원격 브랜치의</a:t>
            </a:r>
            <a:r>
              <a:rPr lang="en-US" altLang="ko-KR" sz="1400"/>
              <a:t> </a:t>
            </a:r>
            <a:r>
              <a:rPr lang="ko-KR" altLang="en-US" sz="1400"/>
              <a:t>변화 정보만 가져옴</a:t>
            </a:r>
            <a:r>
              <a:rPr lang="en-US" altLang="ko-KR" sz="1400"/>
              <a:t>. </a:t>
            </a:r>
            <a:br>
              <a:rPr lang="en-US" altLang="ko-KR" sz="1400"/>
            </a:br>
            <a:r>
              <a:rPr lang="en-US" altLang="ko-KR" sz="1400"/>
              <a:t>             </a:t>
            </a:r>
            <a:r>
              <a:rPr lang="ko-KR" altLang="en-US" sz="1400"/>
              <a:t>팀 작업을 할 때 다른 사람이 수정한 소스를 한번 더 훑어보고 지역 저장소와 합치고 싶다면 </a:t>
            </a:r>
            <a:br>
              <a:rPr lang="en-US" altLang="ko-KR" sz="1400"/>
            </a:br>
            <a:r>
              <a:rPr lang="en-US" altLang="ko-KR" sz="1400"/>
              <a:t>             </a:t>
            </a:r>
            <a:r>
              <a:rPr lang="ko-KR" altLang="en-US" sz="1400"/>
              <a:t>풀 대신 페치를 사용해서 커밋을 가져온 다음 지역 저장소와 합칠 수 있음</a:t>
            </a:r>
            <a:r>
              <a:rPr lang="en-US" altLang="ko-KR" sz="140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2AE1-7315-46E8-8645-B39F484DC415}"/>
              </a:ext>
            </a:extLst>
          </p:cNvPr>
          <p:cNvSpPr txBox="1"/>
          <p:nvPr/>
        </p:nvSpPr>
        <p:spPr>
          <a:xfrm>
            <a:off x="659460" y="3459428"/>
            <a:ext cx="9759174" cy="6985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페치 후 지역 저장소에서 </a:t>
            </a:r>
            <a:r>
              <a:rPr lang="en-US" altLang="ko-KR" sz="1400"/>
              <a:t>git log</a:t>
            </a:r>
            <a:r>
              <a:rPr lang="ko-KR" altLang="en-US" sz="1400"/>
              <a:t>로 커밋 정보를 확인해 보면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en-US" altLang="ko-KR" sz="1400"/>
              <a:t>(HEAD -&gt; master)</a:t>
            </a:r>
            <a:r>
              <a:rPr lang="ko-KR" altLang="en-US" sz="1400"/>
              <a:t>만 보이고 원격 저장소의 </a:t>
            </a:r>
            <a:r>
              <a:rPr lang="en-US" altLang="ko-KR" sz="1400"/>
              <a:t>origin/master</a:t>
            </a:r>
            <a:r>
              <a:rPr lang="ko-KR" altLang="en-US" sz="1400"/>
              <a:t>는 보이지 않음 </a:t>
            </a:r>
            <a:r>
              <a:rPr lang="en-US" altLang="ko-KR" sz="1400">
                <a:sym typeface="Wingdings" panose="05000000000000000000" pitchFamily="2" charset="2"/>
              </a:rPr>
              <a:t> </a:t>
            </a:r>
            <a:r>
              <a:rPr lang="ko-KR" altLang="en-US" sz="1400">
                <a:sym typeface="Wingdings" panose="05000000000000000000" pitchFamily="2" charset="2"/>
              </a:rPr>
              <a:t>가져오기만 하고 합치지 않았기 때문</a:t>
            </a:r>
            <a:r>
              <a:rPr lang="en-US" altLang="ko-KR" sz="1400">
                <a:sym typeface="Wingdings" panose="05000000000000000000" pitchFamily="2" charset="2"/>
              </a:rPr>
              <a:t>.</a:t>
            </a:r>
            <a:endParaRPr lang="en-US" altLang="ko-KR" sz="1400"/>
          </a:p>
        </p:txBody>
      </p:sp>
      <p:pic>
        <p:nvPicPr>
          <p:cNvPr id="4" name="그림 3" descr="스크린샷, 조류이(가) 표시된 사진&#10;&#10;자동 생성된 설명">
            <a:extLst>
              <a:ext uri="{FF2B5EF4-FFF2-40B4-BE49-F238E27FC236}">
                <a16:creationId xmlns:a16="http://schemas.microsoft.com/office/drawing/2014/main" id="{5A629E18-AC16-4389-90FB-E5C0B2B6C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86" y="4499176"/>
            <a:ext cx="3477033" cy="1397909"/>
          </a:xfrm>
          <a:prstGeom prst="rect">
            <a:avLst/>
          </a:prstGeom>
        </p:spPr>
      </p:pic>
      <p:pic>
        <p:nvPicPr>
          <p:cNvPr id="6" name="그림 5" descr="시계, 장치이(가) 표시된 사진&#10;&#10;자동 생성된 설명">
            <a:extLst>
              <a:ext uri="{FF2B5EF4-FFF2-40B4-BE49-F238E27FC236}">
                <a16:creationId xmlns:a16="http://schemas.microsoft.com/office/drawing/2014/main" id="{197B30F2-4E92-4607-95FE-BDD0F2A3E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863" y="4548735"/>
            <a:ext cx="4298752" cy="16436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04A994F-62D1-40B4-8FF7-6A063892318C}"/>
              </a:ext>
            </a:extLst>
          </p:cNvPr>
          <p:cNvSpPr txBox="1"/>
          <p:nvPr/>
        </p:nvSpPr>
        <p:spPr>
          <a:xfrm>
            <a:off x="9534329" y="5646521"/>
            <a:ext cx="1888659" cy="545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>
                <a:solidFill>
                  <a:srgbClr val="0070C0"/>
                </a:solidFill>
              </a:rPr>
              <a:t>페치한 내용은 </a:t>
            </a:r>
            <a:endParaRPr lang="en-US" altLang="ko-KR" sz="105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>
                <a:solidFill>
                  <a:srgbClr val="0070C0"/>
                </a:solidFill>
              </a:rPr>
              <a:t>FETCH_HEAD </a:t>
            </a:r>
            <a:r>
              <a:rPr lang="ko-KR" altLang="en-US" sz="1050">
                <a:solidFill>
                  <a:srgbClr val="0070C0"/>
                </a:solidFill>
              </a:rPr>
              <a:t>브랜치에 저장</a:t>
            </a:r>
          </a:p>
        </p:txBody>
      </p:sp>
    </p:spTree>
    <p:extLst>
      <p:ext uri="{BB962C8B-B14F-4D97-AF65-F5344CB8AC3E}">
        <p14:creationId xmlns:p14="http://schemas.microsoft.com/office/powerpoint/2010/main" val="2021142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협업의 기본 알아보기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EAAADE-DB39-490B-8A07-B39E05FF2608}"/>
              </a:ext>
            </a:extLst>
          </p:cNvPr>
          <p:cNvSpPr txBox="1"/>
          <p:nvPr/>
        </p:nvSpPr>
        <p:spPr>
          <a:xfrm>
            <a:off x="620786" y="108618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공동 작업자 추가하기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7699E7-03C2-4458-A384-6808CA77AC66}"/>
              </a:ext>
            </a:extLst>
          </p:cNvPr>
          <p:cNvSpPr txBox="1"/>
          <p:nvPr/>
        </p:nvSpPr>
        <p:spPr>
          <a:xfrm>
            <a:off x="620786" y="1604628"/>
            <a:ext cx="9759174" cy="1020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다른 컴퓨터에서 서로 다른 계정으로 하나의 원격 저장소에 접근하는 것을 </a:t>
            </a:r>
            <a:r>
              <a:rPr lang="en-US" altLang="ko-KR" sz="1400"/>
              <a:t>“</a:t>
            </a:r>
            <a:r>
              <a:rPr lang="ko-KR" altLang="en-US" sz="1400"/>
              <a:t>협업＂이라고 함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소스를 무분별하게 수정할 수 없도록 승인된 공동 작업자에게만 커밋 권한을 주도록 함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A32AE1-7315-46E8-8645-B39F484DC415}"/>
              </a:ext>
            </a:extLst>
          </p:cNvPr>
          <p:cNvSpPr txBox="1"/>
          <p:nvPr/>
        </p:nvSpPr>
        <p:spPr>
          <a:xfrm>
            <a:off x="620786" y="2600925"/>
            <a:ext cx="9759174" cy="1020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원격 저장소에서 한 사람이 </a:t>
            </a:r>
            <a:r>
              <a:rPr lang="en-US" altLang="ko-KR" sz="1400"/>
              <a:t>[Settings] – [Collabrators]</a:t>
            </a:r>
            <a:r>
              <a:rPr lang="ko-KR" altLang="en-US" sz="1400"/>
              <a:t>를 선택한 후 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공동 작업자의 깃허브 아이디나 메일 주소를 입력하고 </a:t>
            </a:r>
            <a:r>
              <a:rPr lang="en-US" altLang="ko-KR" sz="1400"/>
              <a:t>[Add Collabrator] </a:t>
            </a:r>
            <a:r>
              <a:rPr lang="ko-KR" altLang="en-US" sz="1400"/>
              <a:t>클릭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메일을 받고 초대를 수락하면 공동 작업자가 됨</a:t>
            </a:r>
            <a:endParaRPr lang="en-US" altLang="ko-KR" sz="1400"/>
          </a:p>
        </p:txBody>
      </p: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4C7F0EBD-87E0-4B5C-8125-C3847A678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1691" y="3746967"/>
            <a:ext cx="5428279" cy="26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7636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협업의 기본 알아보기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C02ACB-710A-493B-A5F4-F78B13555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275" y="1804966"/>
            <a:ext cx="6971428" cy="39238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38E64C-9C13-4E44-A5D4-F5D7D5F35067}"/>
              </a:ext>
            </a:extLst>
          </p:cNvPr>
          <p:cNvSpPr txBox="1"/>
          <p:nvPr/>
        </p:nvSpPr>
        <p:spPr>
          <a:xfrm>
            <a:off x="570451" y="1283516"/>
            <a:ext cx="3791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첫번째 작업자가 커밋 후 원격 저장소로 푸시</a:t>
            </a:r>
          </a:p>
        </p:txBody>
      </p:sp>
    </p:spTree>
    <p:extLst>
      <p:ext uri="{BB962C8B-B14F-4D97-AF65-F5344CB8AC3E}">
        <p14:creationId xmlns:p14="http://schemas.microsoft.com/office/powerpoint/2010/main" val="2339927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협업의 기본 알아보기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8E64C-9C13-4E44-A5D4-F5D7D5F35067}"/>
              </a:ext>
            </a:extLst>
          </p:cNvPr>
          <p:cNvSpPr txBox="1"/>
          <p:nvPr/>
        </p:nvSpPr>
        <p:spPr>
          <a:xfrm>
            <a:off x="570451" y="1283516"/>
            <a:ext cx="58881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공동 작업자들은 </a:t>
            </a:r>
            <a:r>
              <a:rPr lang="en-US" altLang="ko-KR" sz="1400"/>
              <a:t>git clone </a:t>
            </a:r>
            <a:r>
              <a:rPr lang="ko-KR" altLang="en-US" sz="1400"/>
              <a:t>명령으로 자신의 컴퓨터에 원격 저장소 복제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93F5A0D-4B4B-4366-9A2C-6F077E709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095" y="1686968"/>
            <a:ext cx="8523809" cy="48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090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158DA8E-5363-45CA-93B9-4CD1A7C73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286" y="1787191"/>
            <a:ext cx="8571428" cy="46761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협업의 기본 알아보기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8E64C-9C13-4E44-A5D4-F5D7D5F35067}"/>
              </a:ext>
            </a:extLst>
          </p:cNvPr>
          <p:cNvSpPr txBox="1"/>
          <p:nvPr/>
        </p:nvSpPr>
        <p:spPr>
          <a:xfrm>
            <a:off x="637563" y="1174459"/>
            <a:ext cx="3231975" cy="134338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소스를</a:t>
            </a:r>
            <a:r>
              <a:rPr lang="en-US" altLang="ko-KR" sz="1400"/>
              <a:t> </a:t>
            </a:r>
            <a:r>
              <a:rPr lang="ko-KR" altLang="en-US" sz="1400"/>
              <a:t>수정하거나 추가할 작업자는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원격 저장소에서 풀을 먼저 한 후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자신의 지역 저장소에서 커밋하고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원격 저장소로 푸시</a:t>
            </a:r>
          </a:p>
        </p:txBody>
      </p:sp>
    </p:spTree>
    <p:extLst>
      <p:ext uri="{BB962C8B-B14F-4D97-AF65-F5344CB8AC3E}">
        <p14:creationId xmlns:p14="http://schemas.microsoft.com/office/powerpoint/2010/main" val="3246626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협업에서 브랜치 사용하기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38E64C-9C13-4E44-A5D4-F5D7D5F35067}"/>
              </a:ext>
            </a:extLst>
          </p:cNvPr>
          <p:cNvSpPr txBox="1"/>
          <p:nvPr/>
        </p:nvSpPr>
        <p:spPr>
          <a:xfrm>
            <a:off x="637563" y="1174459"/>
            <a:ext cx="7914026" cy="295920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원격 저장소에서 풀을 먼저 한 후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작업자가 자신의 지역 저장소에 새로운 브랜치 추가하고 커밋 작성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원격 저장소로 푸시할 때 새로 만든 브랜치도 푸시</a:t>
            </a:r>
            <a:br>
              <a:rPr lang="en-US" altLang="ko-KR" sz="1400"/>
            </a:br>
            <a:r>
              <a:rPr lang="en-US" altLang="ko-KR" sz="1400" b="1"/>
              <a:t>$ git push origin </a:t>
            </a:r>
            <a:r>
              <a:rPr lang="ko-KR" altLang="en-US" sz="1400" b="1" i="1"/>
              <a:t>새 브랜치명</a:t>
            </a:r>
            <a:br>
              <a:rPr lang="en-US" altLang="ko-KR" sz="1400" b="1" i="1"/>
            </a:br>
            <a:endParaRPr lang="en-US" altLang="ko-KR" sz="1400" b="1" i="1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[New pull request]</a:t>
            </a:r>
            <a:r>
              <a:rPr lang="ko-KR" altLang="en-US" sz="1400"/>
              <a:t>를 눌러 풀 리퀘리스해야 함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풀 리퀘스트 메시지를 작성하고 </a:t>
            </a:r>
            <a:r>
              <a:rPr lang="en-US" altLang="ko-KR" sz="1400"/>
              <a:t>[Create pull request] </a:t>
            </a:r>
            <a:r>
              <a:rPr lang="ko-KR" altLang="en-US" sz="1400"/>
              <a:t>누름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공동 작업자 중 누구나 풀 리퀘스트를 살펴보고 문제가 없다면 </a:t>
            </a:r>
            <a:r>
              <a:rPr lang="en-US" altLang="ko-KR" sz="1400"/>
              <a:t>[Merge pull request]</a:t>
            </a:r>
            <a:r>
              <a:rPr lang="ko-KR" altLang="en-US" sz="1400"/>
              <a:t>를 눌러 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병합한다는 커밋 메시지와 함께 병합함</a:t>
            </a:r>
          </a:p>
        </p:txBody>
      </p:sp>
    </p:spTree>
    <p:extLst>
      <p:ext uri="{BB962C8B-B14F-4D97-AF65-F5344CB8AC3E}">
        <p14:creationId xmlns:p14="http://schemas.microsoft.com/office/powerpoint/2010/main" val="24298301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 프로필 관리하기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427355" y="976025"/>
            <a:ext cx="4312461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프로필 사진 등록</a:t>
            </a:r>
            <a:endParaRPr lang="en-US" altLang="ko-KR" sz="1400" b="1"/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1E153B3A-093C-4509-A8D6-BDBEC9DD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96" y="1523435"/>
            <a:ext cx="4713727" cy="21593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CEAD9-656B-4FC3-81B7-B0B41900409B}"/>
              </a:ext>
            </a:extLst>
          </p:cNvPr>
          <p:cNvSpPr txBox="1"/>
          <p:nvPr/>
        </p:nvSpPr>
        <p:spPr>
          <a:xfrm>
            <a:off x="427354" y="4299778"/>
            <a:ext cx="4312461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컨트리뷰션 </a:t>
            </a:r>
            <a:endParaRPr lang="en-US" altLang="ko-KR" sz="1400" b="1"/>
          </a:p>
        </p:txBody>
      </p:sp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8949FC5A-E0A7-4A1C-A556-D496D238AE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62"/>
          <a:stretch/>
        </p:blipFill>
        <p:spPr>
          <a:xfrm>
            <a:off x="5684886" y="1556992"/>
            <a:ext cx="4801353" cy="2092219"/>
          </a:xfrm>
          <a:prstGeom prst="rect">
            <a:avLst/>
          </a:prstGeom>
        </p:spPr>
      </p:pic>
      <p:pic>
        <p:nvPicPr>
          <p:cNvPr id="11" name="그림 10" descr="스크린샷이(가) 표시된 사진&#10;&#10;자동 생성된 설명">
            <a:extLst>
              <a:ext uri="{FF2B5EF4-FFF2-40B4-BE49-F238E27FC236}">
                <a16:creationId xmlns:a16="http://schemas.microsoft.com/office/drawing/2014/main" id="{2DBBEC09-51BE-4364-B1E7-6EB99FA02D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967" y="4066813"/>
            <a:ext cx="5857920" cy="231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899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깃 초기화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DD82BF-999E-4DBA-975D-659830EB0AC2}"/>
              </a:ext>
            </a:extLst>
          </p:cNvPr>
          <p:cNvSpPr txBox="1"/>
          <p:nvPr/>
        </p:nvSpPr>
        <p:spPr>
          <a:xfrm>
            <a:off x="478172" y="2189526"/>
            <a:ext cx="4605556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/>
              <a:t>원하는 디렉터리를 저장소로 사용할 수 있게 만듦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/>
              <a:t>초기화</a:t>
            </a:r>
            <a:r>
              <a:rPr lang="en-US" altLang="ko-KR" sz="1400"/>
              <a:t> </a:t>
            </a:r>
            <a:r>
              <a:rPr lang="ko-KR" altLang="en-US" sz="1400"/>
              <a:t>후에 </a:t>
            </a:r>
            <a:r>
              <a:rPr lang="en-US" altLang="ko-KR" sz="1400"/>
              <a:t>.git </a:t>
            </a:r>
            <a:r>
              <a:rPr lang="ko-KR" altLang="en-US" sz="1400"/>
              <a:t>디렉터리가 생김 </a:t>
            </a:r>
            <a:r>
              <a:rPr lang="en-US" altLang="ko-KR" sz="1400"/>
              <a:t>(</a:t>
            </a:r>
            <a:r>
              <a:rPr lang="ko-KR" altLang="en-US" sz="1400"/>
              <a:t>숨김 폴더임</a:t>
            </a:r>
            <a:r>
              <a:rPr lang="en-US" altLang="ko-KR" sz="1400"/>
              <a:t>)</a:t>
            </a:r>
            <a:endParaRPr lang="ko-KR" altLang="en-US" sz="140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1DC976C-84E0-4B5F-A046-817CF5692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07" y="1692174"/>
            <a:ext cx="956345" cy="323802"/>
          </a:xfrm>
          <a:prstGeom prst="rect">
            <a:avLst/>
          </a:prstGeom>
        </p:spPr>
      </p:pic>
      <p:pic>
        <p:nvPicPr>
          <p:cNvPr id="17" name="그림 16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03DB0042-92B5-4DED-9784-AC0188709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72" y="3060126"/>
            <a:ext cx="3611723" cy="227404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1E040B-6525-448A-A383-1541F25B248E}"/>
              </a:ext>
            </a:extLst>
          </p:cNvPr>
          <p:cNvSpPr txBox="1"/>
          <p:nvPr/>
        </p:nvSpPr>
        <p:spPr>
          <a:xfrm>
            <a:off x="5662568" y="1854075"/>
            <a:ext cx="5830349" cy="1758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[</a:t>
            </a:r>
            <a:r>
              <a:rPr lang="ko-KR" altLang="en-US"/>
              <a:t>실습</a:t>
            </a:r>
            <a:r>
              <a:rPr lang="en-US" altLang="ko-KR"/>
              <a:t>] 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hello-git </a:t>
            </a:r>
            <a:r>
              <a:rPr lang="ko-KR" altLang="en-US" sz="1400"/>
              <a:t>디렉터리 만들고 이동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디렉터리 내용 살펴보기 </a:t>
            </a:r>
            <a:r>
              <a:rPr lang="en-US" altLang="ko-KR" sz="1400"/>
              <a:t>-&gt;  </a:t>
            </a:r>
            <a:r>
              <a:rPr lang="ko-KR" altLang="en-US" sz="1400"/>
              <a:t>파일도</a:t>
            </a:r>
            <a:r>
              <a:rPr lang="en-US" altLang="ko-KR" sz="1400"/>
              <a:t>, </a:t>
            </a:r>
            <a:r>
              <a:rPr lang="ko-KR" altLang="en-US" sz="1400"/>
              <a:t>디렉터리도 없음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깃 초기화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다시 한번 디렉터리 내용 살펴보기 </a:t>
            </a:r>
            <a:r>
              <a:rPr lang="en-US" altLang="ko-KR" sz="1400"/>
              <a:t>-&gt; .git </a:t>
            </a:r>
            <a:r>
              <a:rPr lang="ko-KR" altLang="en-US" sz="1400"/>
              <a:t>디렉터리 생김</a:t>
            </a:r>
          </a:p>
        </p:txBody>
      </p:sp>
    </p:spTree>
    <p:extLst>
      <p:ext uri="{BB962C8B-B14F-4D97-AF65-F5344CB8AC3E}">
        <p14:creationId xmlns:p14="http://schemas.microsoft.com/office/powerpoint/2010/main" val="39303703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README </a:t>
            </a:r>
            <a:r>
              <a:rPr lang="ko-KR" altLang="en-US"/>
              <a:t>파일 작성하기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1077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README </a:t>
            </a:r>
            <a:r>
              <a:rPr lang="ko-KR" altLang="en-US" b="1"/>
              <a:t>파일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DC7D0E-BA0C-4B49-B8D7-AA8FAD3A3A72}"/>
              </a:ext>
            </a:extLst>
          </p:cNvPr>
          <p:cNvSpPr txBox="1"/>
          <p:nvPr/>
        </p:nvSpPr>
        <p:spPr>
          <a:xfrm>
            <a:off x="528506" y="1556669"/>
            <a:ext cx="4611149" cy="198971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깃허브 저장소에서 </a:t>
            </a:r>
            <a:r>
              <a:rPr lang="en-US" altLang="ko-KR" sz="1400"/>
              <a:t>[Add a README] </a:t>
            </a:r>
            <a:r>
              <a:rPr lang="ko-KR" altLang="en-US" sz="1400"/>
              <a:t>클릭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마크다운 문법 사용해서 내용 작성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[Preview]</a:t>
            </a:r>
            <a:r>
              <a:rPr lang="ko-KR" altLang="en-US" sz="1400"/>
              <a:t>에서 결과 미리 살펴보기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커밋 메시지와 함께 커밋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파일</a:t>
            </a:r>
            <a:r>
              <a:rPr lang="en-US" altLang="ko-KR" sz="1400"/>
              <a:t> </a:t>
            </a:r>
            <a:r>
              <a:rPr lang="ko-KR" altLang="en-US" sz="1400"/>
              <a:t>목록 아래에 </a:t>
            </a:r>
            <a:r>
              <a:rPr lang="en-US" altLang="ko-KR" sz="1400"/>
              <a:t>README </a:t>
            </a:r>
            <a:r>
              <a:rPr lang="ko-KR" altLang="en-US" sz="1400"/>
              <a:t>파일 내용 표시됨</a:t>
            </a:r>
            <a:endParaRPr lang="en-US" altLang="ko-KR" sz="1400"/>
          </a:p>
          <a:p>
            <a:pPr>
              <a:lnSpc>
                <a:spcPct val="150000"/>
              </a:lnSpc>
            </a:pPr>
            <a:endParaRPr lang="en-US" altLang="ko-KR" sz="1400"/>
          </a:p>
        </p:txBody>
      </p:sp>
      <p:pic>
        <p:nvPicPr>
          <p:cNvPr id="16" name="그림 15" descr="스크린샷이(가) 표시된 사진&#10;&#10;자동 생성된 설명">
            <a:extLst>
              <a:ext uri="{FF2B5EF4-FFF2-40B4-BE49-F238E27FC236}">
                <a16:creationId xmlns:a16="http://schemas.microsoft.com/office/drawing/2014/main" id="{348FC182-63C4-46E4-9B4B-D97C56D105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75"/>
          <a:stretch/>
        </p:blipFill>
        <p:spPr>
          <a:xfrm>
            <a:off x="387850" y="3429000"/>
            <a:ext cx="2491388" cy="2554240"/>
          </a:xfrm>
          <a:prstGeom prst="rect">
            <a:avLst/>
          </a:prstGeom>
        </p:spPr>
      </p:pic>
      <p:pic>
        <p:nvPicPr>
          <p:cNvPr id="19" name="그림 18" descr="스크린샷이(가) 표시된 사진&#10;&#10;자동 생성된 설명">
            <a:extLst>
              <a:ext uri="{FF2B5EF4-FFF2-40B4-BE49-F238E27FC236}">
                <a16:creationId xmlns:a16="http://schemas.microsoft.com/office/drawing/2014/main" id="{7C28431A-A4ED-4952-AC0C-AF0B47343D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85"/>
          <a:stretch/>
        </p:blipFill>
        <p:spPr>
          <a:xfrm>
            <a:off x="3138654" y="3429000"/>
            <a:ext cx="2400393" cy="2940829"/>
          </a:xfrm>
          <a:prstGeom prst="rect">
            <a:avLst/>
          </a:prstGeom>
        </p:spPr>
      </p:pic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1C4DE9F2-648E-4908-8932-6B37A16F95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827" y="3429000"/>
            <a:ext cx="5480678" cy="312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382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README </a:t>
            </a:r>
            <a:r>
              <a:rPr lang="ko-KR" altLang="en-US"/>
              <a:t>파일 작성하기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1077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마크다운 문법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DC7D0E-BA0C-4B49-B8D7-AA8FAD3A3A72}"/>
              </a:ext>
            </a:extLst>
          </p:cNvPr>
          <p:cNvSpPr txBox="1"/>
          <p:nvPr/>
        </p:nvSpPr>
        <p:spPr>
          <a:xfrm>
            <a:off x="528506" y="1657740"/>
            <a:ext cx="3875714" cy="121078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제목 </a:t>
            </a:r>
            <a:br>
              <a:rPr lang="en-US" altLang="ko-KR" sz="1400" b="1"/>
            </a:br>
            <a:r>
              <a:rPr lang="ko-KR" altLang="en-US" sz="1200"/>
              <a:t>제목 텍스트 앞에 </a:t>
            </a:r>
            <a:r>
              <a:rPr lang="en-US" altLang="ko-KR" sz="1200"/>
              <a:t>#</a:t>
            </a:r>
            <a:r>
              <a:rPr lang="ko-KR" altLang="en-US" sz="1200"/>
              <a:t>을 붙임</a:t>
            </a:r>
            <a:r>
              <a:rPr lang="en-US" altLang="ko-KR" sz="1200"/>
              <a:t>. </a:t>
            </a:r>
            <a:br>
              <a:rPr lang="en-US" altLang="ko-KR" sz="1200"/>
            </a:br>
            <a:r>
              <a:rPr lang="ko-KR" altLang="en-US" sz="1200"/>
              <a:t>글자 크기는 </a:t>
            </a:r>
            <a:r>
              <a:rPr lang="en-US" altLang="ko-KR" sz="1200"/>
              <a:t># </a:t>
            </a:r>
            <a:r>
              <a:rPr lang="ko-KR" altLang="en-US" sz="1200"/>
              <a:t>개수로 지정</a:t>
            </a:r>
            <a:r>
              <a:rPr lang="en-US" altLang="ko-KR" sz="1200"/>
              <a:t>(</a:t>
            </a:r>
            <a:r>
              <a:rPr lang="ko-KR" altLang="en-US" sz="1200"/>
              <a:t>한 개에서부터 여섯 개</a:t>
            </a:r>
            <a:r>
              <a:rPr lang="en-US" altLang="ko-KR" sz="1200"/>
              <a:t>). </a:t>
            </a:r>
            <a:br>
              <a:rPr lang="en-US" altLang="ko-KR" sz="1200"/>
            </a:br>
            <a:r>
              <a:rPr lang="en-US" altLang="ko-KR" sz="1200"/>
              <a:t>#</a:t>
            </a:r>
            <a:r>
              <a:rPr lang="ko-KR" altLang="en-US" sz="1200"/>
              <a:t>과 텍스트 사이에는 여백이 있어야</a:t>
            </a:r>
            <a:r>
              <a:rPr lang="en-US" altLang="ko-KR" sz="1200"/>
              <a:t> </a:t>
            </a:r>
            <a:r>
              <a:rPr lang="ko-KR" altLang="en-US" sz="1200"/>
              <a:t>함</a:t>
            </a:r>
            <a:r>
              <a:rPr lang="en-US" altLang="ko-KR" sz="1200"/>
              <a:t>.</a:t>
            </a:r>
            <a:endParaRPr lang="en-US" altLang="ko-KR" sz="14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E4F5C18-18D2-48FE-A72B-4DEFBC0F282C}"/>
              </a:ext>
            </a:extLst>
          </p:cNvPr>
          <p:cNvSpPr/>
          <p:nvPr/>
        </p:nvSpPr>
        <p:spPr>
          <a:xfrm>
            <a:off x="528506" y="3102639"/>
            <a:ext cx="3875714" cy="6970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텍스트 단락 줄 바꾸기 </a:t>
            </a:r>
            <a:r>
              <a:rPr lang="en-US" altLang="ko-KR" sz="1400" b="1"/>
              <a:t>: </a:t>
            </a:r>
            <a:r>
              <a:rPr lang="en-US" altLang="ko-KR" sz="1200"/>
              <a:t>[Enter] </a:t>
            </a:r>
            <a:r>
              <a:rPr lang="ko-KR" altLang="en-US" sz="1200"/>
              <a:t>키 두번 누름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 b="1"/>
              <a:t>가로줄 </a:t>
            </a:r>
            <a:r>
              <a:rPr lang="en-US" altLang="ko-KR" sz="1400" b="1"/>
              <a:t>:  </a:t>
            </a:r>
            <a:r>
              <a:rPr lang="en-US" altLang="ko-KR" sz="1200"/>
              <a:t>-</a:t>
            </a:r>
            <a:r>
              <a:rPr lang="ko-KR" altLang="en-US" sz="1200"/>
              <a:t>나</a:t>
            </a:r>
            <a:r>
              <a:rPr lang="en-US" altLang="ko-KR" sz="1200"/>
              <a:t> *</a:t>
            </a:r>
            <a:r>
              <a:rPr lang="ko-KR" altLang="en-US" sz="1200"/>
              <a:t>를 세 개 이상 입력하면 가로줄 삽입</a:t>
            </a:r>
            <a:endParaRPr lang="en-US" altLang="ko-KR" sz="14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6DCFA24-E816-4D44-B6D7-4D3D23AF06FD}"/>
              </a:ext>
            </a:extLst>
          </p:cNvPr>
          <p:cNvSpPr txBox="1"/>
          <p:nvPr/>
        </p:nvSpPr>
        <p:spPr>
          <a:xfrm>
            <a:off x="528506" y="4023824"/>
            <a:ext cx="3875714" cy="93378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목록</a:t>
            </a:r>
            <a:r>
              <a:rPr lang="en-US" altLang="ko-KR" sz="1400" b="1"/>
              <a:t> </a:t>
            </a:r>
            <a:br>
              <a:rPr lang="en-US" altLang="ko-KR" sz="1400" b="1"/>
            </a:br>
            <a:r>
              <a:rPr lang="ko-KR" altLang="en-US" sz="1200"/>
              <a:t>숫자를 붙여서 작성하면 순서 목록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+</a:t>
            </a:r>
            <a:r>
              <a:rPr lang="ko-KR" altLang="en-US" sz="1200"/>
              <a:t>나</a:t>
            </a:r>
            <a:r>
              <a:rPr lang="en-US" altLang="ko-KR" sz="1200"/>
              <a:t> -, * </a:t>
            </a:r>
            <a:r>
              <a:rPr lang="ko-KR" altLang="en-US" sz="1200"/>
              <a:t>를</a:t>
            </a:r>
            <a:r>
              <a:rPr lang="en-US" altLang="ko-KR" sz="1200"/>
              <a:t> </a:t>
            </a:r>
            <a:r>
              <a:rPr lang="ko-KR" altLang="en-US" sz="1200"/>
              <a:t>붙여서 작성하면 순서없는 목록</a:t>
            </a:r>
            <a:endParaRPr lang="en-US" altLang="ko-KR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E9E85D-C0E3-4A2A-97D2-A7BD81B5A2EF}"/>
              </a:ext>
            </a:extLst>
          </p:cNvPr>
          <p:cNvSpPr txBox="1"/>
          <p:nvPr/>
        </p:nvSpPr>
        <p:spPr>
          <a:xfrm>
            <a:off x="5975757" y="1657740"/>
            <a:ext cx="3875714" cy="149515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텍스트 강조</a:t>
            </a:r>
            <a:br>
              <a:rPr lang="en-US" altLang="ko-KR" sz="1400" b="1"/>
            </a:b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**</a:t>
            </a:r>
            <a:r>
              <a:rPr lang="ko-KR" altLang="en-US" sz="1200" b="1">
                <a:latin typeface="D2Coding" panose="020B0609020101020101" pitchFamily="49" charset="-127"/>
                <a:ea typeface="D2Coding" panose="020B0609020101020101" pitchFamily="49" charset="-127"/>
              </a:rPr>
              <a:t>굵게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**, __</a:t>
            </a:r>
            <a:r>
              <a:rPr lang="ko-KR" altLang="en-US" sz="1200" b="1">
                <a:latin typeface="D2Coding" panose="020B0609020101020101" pitchFamily="49" charset="-127"/>
                <a:ea typeface="D2Coding" panose="020B0609020101020101" pitchFamily="49" charset="-127"/>
              </a:rPr>
              <a:t>굵게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__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*</a:t>
            </a:r>
            <a:r>
              <a:rPr lang="ko-KR" altLang="en-US" sz="1200" i="1">
                <a:latin typeface="D2Coding" panose="020B0609020101020101" pitchFamily="49" charset="-127"/>
                <a:ea typeface="D2Coding" panose="020B0609020101020101" pitchFamily="49" charset="-127"/>
              </a:rPr>
              <a:t>기울임체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*, _</a:t>
            </a:r>
            <a:r>
              <a:rPr lang="ko-KR" altLang="en-US" sz="1200" i="1">
                <a:latin typeface="D2Coding" panose="020B0609020101020101" pitchFamily="49" charset="-127"/>
                <a:ea typeface="D2Coding" panose="020B0609020101020101" pitchFamily="49" charset="-127"/>
              </a:rPr>
              <a:t>기울임체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_</a:t>
            </a:r>
          </a:p>
          <a:p>
            <a:pPr>
              <a:lnSpc>
                <a:spcPct val="150000"/>
              </a:lnSpc>
            </a:pPr>
            <a:r>
              <a:rPr lang="en-US" altLang="ko-KR" sz="1200" b="1" i="1">
                <a:latin typeface="D2Coding" panose="020B0609020101020101" pitchFamily="49" charset="-127"/>
                <a:ea typeface="D2Coding" panose="020B0609020101020101" pitchFamily="49" charset="-127"/>
              </a:rPr>
              <a:t>***</a:t>
            </a:r>
            <a:r>
              <a:rPr lang="ko-KR" altLang="en-US" sz="1200" b="1" i="1">
                <a:latin typeface="D2Coding" panose="020B0609020101020101" pitchFamily="49" charset="-127"/>
                <a:ea typeface="D2Coding" panose="020B0609020101020101" pitchFamily="49" charset="-127"/>
              </a:rPr>
              <a:t>굵은 기울임체</a:t>
            </a:r>
            <a:r>
              <a:rPr lang="en-US" altLang="ko-KR" sz="1200" b="1" i="1">
                <a:latin typeface="D2Coding" panose="020B0609020101020101" pitchFamily="49" charset="-127"/>
                <a:ea typeface="D2Coding" panose="020B0609020101020101" pitchFamily="49" charset="-127"/>
              </a:rPr>
              <a:t>***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, ___</a:t>
            </a:r>
            <a:r>
              <a:rPr lang="ko-KR" altLang="en-US" sz="1200" b="1" i="1">
                <a:latin typeface="D2Coding" panose="020B0609020101020101" pitchFamily="49" charset="-127"/>
                <a:ea typeface="D2Coding" panose="020B0609020101020101" pitchFamily="49" charset="-127"/>
              </a:rPr>
              <a:t>굵은 기울임체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___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~~</a:t>
            </a:r>
            <a:r>
              <a:rPr lang="ko-KR" altLang="en-US" sz="1200" strike="sngStrike">
                <a:latin typeface="D2Coding" panose="020B0609020101020101" pitchFamily="49" charset="-127"/>
                <a:ea typeface="D2Coding" panose="020B0609020101020101" pitchFamily="49" charset="-127"/>
              </a:rPr>
              <a:t>취소선</a:t>
            </a:r>
            <a:r>
              <a:rPr lang="en-US" altLang="ko-KR" sz="1200">
                <a:latin typeface="D2Coding" panose="020B0609020101020101" pitchFamily="49" charset="-127"/>
                <a:ea typeface="D2Coding" panose="020B0609020101020101" pitchFamily="49" charset="-127"/>
              </a:rPr>
              <a:t>~~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E89FB83-A415-4165-A7A8-0B3BC550EABC}"/>
              </a:ext>
            </a:extLst>
          </p:cNvPr>
          <p:cNvSpPr/>
          <p:nvPr/>
        </p:nvSpPr>
        <p:spPr>
          <a:xfrm>
            <a:off x="528506" y="5200260"/>
            <a:ext cx="3875714" cy="97994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인용문</a:t>
            </a:r>
            <a:r>
              <a:rPr lang="en-US" altLang="ko-KR" sz="1400" b="1"/>
              <a:t>: </a:t>
            </a:r>
            <a:r>
              <a:rPr lang="ko-KR" altLang="en-US" sz="1200"/>
              <a:t>첫번째 줄 앞에 </a:t>
            </a:r>
            <a:r>
              <a:rPr lang="en-US" altLang="ko-KR" sz="1200"/>
              <a:t>&gt; </a:t>
            </a:r>
            <a:r>
              <a:rPr lang="ko-KR" altLang="en-US" sz="1200"/>
              <a:t>추가</a:t>
            </a:r>
            <a:endParaRPr lang="en-US" altLang="ko-KR" sz="1400"/>
          </a:p>
          <a:p>
            <a:pPr>
              <a:lnSpc>
                <a:spcPct val="150000"/>
              </a:lnSpc>
            </a:pPr>
            <a:r>
              <a:rPr lang="ko-KR" altLang="en-US" sz="1400" b="1"/>
              <a:t>소스 표시 </a:t>
            </a:r>
            <a:r>
              <a:rPr lang="en-US" altLang="ko-KR" sz="1400" b="1"/>
              <a:t>:  </a:t>
            </a:r>
            <a:r>
              <a:rPr lang="ko-KR" altLang="en-US" sz="1200"/>
              <a:t>한줄 소스는 소스 앞에  </a:t>
            </a:r>
            <a:r>
              <a:rPr lang="en-US" altLang="ko-KR" sz="1200"/>
              <a:t>` </a:t>
            </a:r>
            <a:r>
              <a:rPr lang="ko-KR" altLang="en-US" sz="1200"/>
              <a:t>추가</a:t>
            </a:r>
            <a:r>
              <a:rPr lang="en-US" altLang="ko-KR" sz="1200"/>
              <a:t>, </a:t>
            </a:r>
            <a:r>
              <a:rPr lang="ko-KR" altLang="en-US" sz="1200"/>
              <a:t>여러 줄 소스는 소스 앞뒤에  </a:t>
            </a:r>
            <a:r>
              <a:rPr lang="en-US" altLang="ko-KR" sz="1200"/>
              <a:t>``` </a:t>
            </a:r>
            <a:r>
              <a:rPr lang="ko-KR" altLang="en-US" sz="1200"/>
              <a:t>추가</a:t>
            </a:r>
            <a:endParaRPr lang="en-US" altLang="ko-KR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9E4F98-31B5-4A7E-8C60-4C1560276C86}"/>
              </a:ext>
            </a:extLst>
          </p:cNvPr>
          <p:cNvSpPr txBox="1"/>
          <p:nvPr/>
        </p:nvSpPr>
        <p:spPr>
          <a:xfrm>
            <a:off x="5975757" y="3429000"/>
            <a:ext cx="3875714" cy="121661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링크</a:t>
            </a:r>
            <a:br>
              <a:rPr lang="en-US" altLang="ko-KR" sz="1400" b="1"/>
            </a:br>
            <a:r>
              <a:rPr lang="en-US" altLang="ko-KR" sz="1200"/>
              <a:t>&lt;</a:t>
            </a:r>
            <a:r>
              <a:rPr lang="ko-KR" altLang="en-US" sz="1200"/>
              <a:t>링크 주소</a:t>
            </a:r>
            <a:r>
              <a:rPr lang="en-US" altLang="ko-KR" sz="1200"/>
              <a:t>&gt; 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[</a:t>
            </a:r>
            <a:r>
              <a:rPr lang="ko-KR" altLang="en-US" sz="1200"/>
              <a:t>링크 텍스트</a:t>
            </a:r>
            <a:r>
              <a:rPr lang="en-US" altLang="ko-KR" sz="1200"/>
              <a:t>](</a:t>
            </a:r>
            <a:r>
              <a:rPr lang="ko-KR" altLang="en-US" sz="1200"/>
              <a:t>링크 주소</a:t>
            </a:r>
            <a:r>
              <a:rPr lang="en-US" altLang="ko-KR" sz="1200"/>
              <a:t>) 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[</a:t>
            </a:r>
            <a:r>
              <a:rPr lang="ko-KR" altLang="en-US" sz="1200"/>
              <a:t>링크 텍스트</a:t>
            </a:r>
            <a:r>
              <a:rPr lang="en-US" altLang="ko-KR" sz="1200"/>
              <a:t>](</a:t>
            </a:r>
            <a:r>
              <a:rPr lang="ko-KR" altLang="en-US" sz="1200"/>
              <a:t>링크 주소</a:t>
            </a:r>
            <a:r>
              <a:rPr lang="en-US" altLang="ko-KR" sz="1200"/>
              <a:t>, “</a:t>
            </a:r>
            <a:r>
              <a:rPr lang="ko-KR" altLang="en-US" sz="1200"/>
              <a:t>부가 설명”</a:t>
            </a:r>
            <a:r>
              <a:rPr lang="en-US" altLang="ko-KR" sz="1200"/>
              <a:t>)</a:t>
            </a:r>
            <a:endParaRPr lang="en-US" altLang="ko-KR" sz="1200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B383B-C773-4BDB-9742-8488F92566DF}"/>
              </a:ext>
            </a:extLst>
          </p:cNvPr>
          <p:cNvSpPr txBox="1"/>
          <p:nvPr/>
        </p:nvSpPr>
        <p:spPr>
          <a:xfrm>
            <a:off x="5975757" y="4911236"/>
            <a:ext cx="3875714" cy="656783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이미지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/>
              <a:t>![</a:t>
            </a:r>
            <a:r>
              <a:rPr lang="ko-KR" altLang="en-US" sz="1200"/>
              <a:t>대체 텍스트</a:t>
            </a:r>
            <a:r>
              <a:rPr lang="en-US" altLang="ko-KR" sz="1200"/>
              <a:t>](</a:t>
            </a:r>
            <a:r>
              <a:rPr lang="ko-KR" altLang="en-US" sz="1200"/>
              <a:t>이미지 파일 경로</a:t>
            </a:r>
            <a:r>
              <a:rPr lang="en-US" altLang="ko-KR" sz="120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7031844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README </a:t>
            </a:r>
            <a:r>
              <a:rPr lang="ko-KR" altLang="en-US"/>
              <a:t>파일 작성하기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1077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README </a:t>
            </a:r>
            <a:r>
              <a:rPr lang="ko-KR" altLang="en-US" b="1"/>
              <a:t>파일에 이미지 삽입하기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4ABCA-A950-474F-B53F-8AD4B1F159DA}"/>
              </a:ext>
            </a:extLst>
          </p:cNvPr>
          <p:cNvSpPr txBox="1"/>
          <p:nvPr/>
        </p:nvSpPr>
        <p:spPr>
          <a:xfrm>
            <a:off x="528506" y="1556669"/>
            <a:ext cx="7759817" cy="48982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사용자 컴퓨터에 디렉터리 만들고 </a:t>
            </a:r>
            <a:r>
              <a:rPr lang="en-US" altLang="ko-KR" sz="1400"/>
              <a:t>README</a:t>
            </a:r>
            <a:r>
              <a:rPr lang="ko-KR" altLang="en-US" sz="1400"/>
              <a:t>에서 사용할 이미지 모아 둠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원격 저장소에서 </a:t>
            </a:r>
            <a:r>
              <a:rPr lang="en-US" altLang="ko-KR" sz="1400"/>
              <a:t>[Upload files] </a:t>
            </a:r>
            <a:r>
              <a:rPr lang="ko-KR" altLang="en-US" sz="1400"/>
              <a:t>클릭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파일 탐색기에서 이미지 들어있는 디렉터리를 원격 저장소로 드래그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커밋 메시지와 함께 커밋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README </a:t>
            </a:r>
            <a:r>
              <a:rPr lang="ko-KR" altLang="en-US" sz="1400"/>
              <a:t>파일에서 깃허브 저장소의 폴더명과 이미지 파일명 함께 작성</a:t>
            </a:r>
            <a:r>
              <a:rPr lang="en-US" altLang="ko-KR" sz="1400"/>
              <a:t>.</a:t>
            </a:r>
            <a:br>
              <a:rPr lang="en-US" altLang="ko-KR" sz="1400"/>
            </a:br>
            <a:r>
              <a:rPr lang="ko-KR" altLang="en-US" sz="1400"/>
              <a:t>예를 들어</a:t>
            </a:r>
            <a:r>
              <a:rPr lang="en-US" altLang="ko-KR" sz="1400"/>
              <a:t>, images</a:t>
            </a:r>
            <a:r>
              <a:rPr lang="ko-KR" altLang="en-US" sz="1400"/>
              <a:t> 폴더를 사용한다면 </a:t>
            </a:r>
            <a:r>
              <a:rPr lang="en-US" altLang="ko-KR" sz="1400"/>
              <a:t>![</a:t>
            </a:r>
            <a:r>
              <a:rPr lang="ko-KR" altLang="en-US" sz="1400"/>
              <a:t>아기 고양이</a:t>
            </a:r>
            <a:r>
              <a:rPr lang="en-US" altLang="ko-KR" sz="1400"/>
              <a:t>](./images/cat.jpg) </a:t>
            </a:r>
            <a:r>
              <a:rPr lang="ko-KR" altLang="en-US" sz="1400"/>
              <a:t>처럼 작성</a:t>
            </a:r>
            <a:endParaRPr lang="en-US" altLang="ko-KR" sz="140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9A97740-3B2D-4506-A4CB-184D9B97D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341" y="2625379"/>
            <a:ext cx="5859899" cy="2617229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9457A08-1BF7-4052-8D17-6F9776BAE1CC}"/>
              </a:ext>
            </a:extLst>
          </p:cNvPr>
          <p:cNvCxnSpPr/>
          <p:nvPr/>
        </p:nvCxnSpPr>
        <p:spPr>
          <a:xfrm flipH="1">
            <a:off x="3137483" y="3724712"/>
            <a:ext cx="1149291" cy="209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112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오픈 소스 프로젝트에 기여하기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1077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컨트리뷰션의 종류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4ABCA-A950-474F-B53F-8AD4B1F159DA}"/>
              </a:ext>
            </a:extLst>
          </p:cNvPr>
          <p:cNvSpPr txBox="1"/>
          <p:nvPr/>
        </p:nvSpPr>
        <p:spPr>
          <a:xfrm>
            <a:off x="528506" y="1749616"/>
            <a:ext cx="7759817" cy="13433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영문 </a:t>
            </a:r>
            <a:r>
              <a:rPr lang="en-US" altLang="ko-KR" sz="1400"/>
              <a:t>README  </a:t>
            </a:r>
            <a:r>
              <a:rPr lang="ko-KR" altLang="en-US" sz="1400"/>
              <a:t>파일을</a:t>
            </a:r>
            <a:r>
              <a:rPr lang="en-US" altLang="ko-KR" sz="1400"/>
              <a:t> </a:t>
            </a:r>
            <a:r>
              <a:rPr lang="ko-KR" altLang="en-US" sz="1400"/>
              <a:t>한글로 번역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오픈 소스의 문서화 작업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오픈 소스나 문서에서 오류 찾기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소스 코드 수정</a:t>
            </a:r>
            <a:endParaRPr lang="en-US" altLang="ko-KR" sz="140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6A98EDD-BE77-46D8-9EE9-ED184AC29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31" y="1107795"/>
            <a:ext cx="4527453" cy="3064574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32675A29-CC2E-4519-8013-8AA21FBA0D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62" y="3316260"/>
            <a:ext cx="4527454" cy="30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742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오픈 소스 프로젝트에 기여하기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1077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1) </a:t>
            </a:r>
            <a:r>
              <a:rPr lang="ko-KR" altLang="en-US" b="1"/>
              <a:t>오픈</a:t>
            </a:r>
            <a:r>
              <a:rPr lang="en-US" altLang="ko-KR" b="1"/>
              <a:t> </a:t>
            </a:r>
            <a:r>
              <a:rPr lang="ko-KR" altLang="en-US" b="1"/>
              <a:t>소스 저장소 복제하기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4ABCA-A950-474F-B53F-8AD4B1F159DA}"/>
              </a:ext>
            </a:extLst>
          </p:cNvPr>
          <p:cNvSpPr txBox="1"/>
          <p:nvPr/>
        </p:nvSpPr>
        <p:spPr>
          <a:xfrm>
            <a:off x="528506" y="1612082"/>
            <a:ext cx="9429226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오픈 소스 저장소로 이동한 후 </a:t>
            </a:r>
            <a:r>
              <a:rPr lang="en-US" altLang="ko-KR" sz="1400"/>
              <a:t>[Fork] </a:t>
            </a:r>
            <a:r>
              <a:rPr lang="ko-KR" altLang="en-US" sz="1400"/>
              <a:t>클릭하면 자신의 계정으로 저장소가 복제</a:t>
            </a:r>
            <a:r>
              <a:rPr lang="en-US" altLang="ko-KR" sz="1400"/>
              <a:t>(fork)</a:t>
            </a:r>
            <a:r>
              <a:rPr lang="ko-KR" altLang="en-US" sz="1400"/>
              <a:t>됨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복제된 저장소에서 소스를 수정하거나 </a:t>
            </a:r>
            <a:r>
              <a:rPr lang="en-US" altLang="ko-KR" sz="1400"/>
              <a:t>README </a:t>
            </a:r>
            <a:r>
              <a:rPr lang="ko-KR" altLang="en-US" sz="1400"/>
              <a:t>문서를 수정할 수 있음</a:t>
            </a:r>
            <a:endParaRPr lang="en-US" altLang="ko-KR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BEA923-F354-435C-B144-9BE425907F52}"/>
              </a:ext>
            </a:extLst>
          </p:cNvPr>
          <p:cNvSpPr txBox="1"/>
          <p:nvPr/>
        </p:nvSpPr>
        <p:spPr>
          <a:xfrm>
            <a:off x="528506" y="27585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2) </a:t>
            </a:r>
            <a:r>
              <a:rPr lang="ko-KR" altLang="en-US" b="1"/>
              <a:t>지역 저장소로 복제하기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D26889-F3F9-4F81-9F3B-B699C30BBB77}"/>
              </a:ext>
            </a:extLst>
          </p:cNvPr>
          <p:cNvSpPr/>
          <p:nvPr/>
        </p:nvSpPr>
        <p:spPr>
          <a:xfrm>
            <a:off x="528506" y="3321563"/>
            <a:ext cx="7768206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</a:rPr>
              <a:t>간단한 것은 깃허브 온라인 상에서 수정해도 되지만</a:t>
            </a:r>
            <a:r>
              <a:rPr lang="en-US" altLang="ko-KR" sz="1400">
                <a:solidFill>
                  <a:prstClr val="black"/>
                </a:solidFill>
              </a:rPr>
              <a:t>, </a:t>
            </a:r>
            <a:br>
              <a:rPr lang="en-US" altLang="ko-KR" sz="1400">
                <a:solidFill>
                  <a:prstClr val="black"/>
                </a:solidFill>
              </a:rPr>
            </a:br>
            <a:r>
              <a:rPr lang="ko-KR" altLang="en-US" sz="1400">
                <a:solidFill>
                  <a:prstClr val="black"/>
                </a:solidFill>
              </a:rPr>
              <a:t>지역 저장소로 복제</a:t>
            </a:r>
            <a:r>
              <a:rPr lang="en-US" altLang="ko-KR" sz="1400">
                <a:solidFill>
                  <a:prstClr val="black"/>
                </a:solidFill>
              </a:rPr>
              <a:t>(clone)</a:t>
            </a:r>
            <a:r>
              <a:rPr lang="ko-KR" altLang="en-US" sz="1400">
                <a:solidFill>
                  <a:prstClr val="black"/>
                </a:solidFill>
              </a:rPr>
              <a:t>한 후 수정</a:t>
            </a:r>
            <a:r>
              <a:rPr lang="en-US" altLang="ko-KR" sz="1400">
                <a:solidFill>
                  <a:prstClr val="black"/>
                </a:solidFill>
              </a:rPr>
              <a:t>&amp;</a:t>
            </a:r>
            <a:r>
              <a:rPr lang="ko-KR" altLang="en-US" sz="1400">
                <a:solidFill>
                  <a:prstClr val="black"/>
                </a:solidFill>
              </a:rPr>
              <a:t>커밋하고 깃허브로 푸시하는 것이 좋음</a:t>
            </a:r>
            <a:endParaRPr lang="en-US" altLang="ko-KR" sz="140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0892D-7788-4C95-8FF8-D616BBFADB8B}"/>
              </a:ext>
            </a:extLst>
          </p:cNvPr>
          <p:cNvSpPr txBox="1"/>
          <p:nvPr/>
        </p:nvSpPr>
        <p:spPr>
          <a:xfrm>
            <a:off x="528506" y="4468076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3) </a:t>
            </a:r>
            <a:r>
              <a:rPr lang="ko-KR" altLang="en-US" b="1"/>
              <a:t>풀 리퀘스트 보내하기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2F9DC39-9716-489C-90C1-B39AC9B35CC1}"/>
              </a:ext>
            </a:extLst>
          </p:cNvPr>
          <p:cNvSpPr/>
          <p:nvPr/>
        </p:nvSpPr>
        <p:spPr>
          <a:xfrm>
            <a:off x="528506" y="5031044"/>
            <a:ext cx="7768206" cy="1020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</a:rPr>
              <a:t>자신이 커밋한 것을 원본 오픈 소스에 반영하고 싶다면 풀 리퀘스트 보냄</a:t>
            </a:r>
            <a:endParaRPr lang="en-US" altLang="ko-KR" sz="140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</a:rPr>
              <a:t>복제된 저장소에서 </a:t>
            </a:r>
            <a:r>
              <a:rPr lang="en-US" altLang="ko-KR" sz="1400">
                <a:solidFill>
                  <a:prstClr val="black"/>
                </a:solidFill>
              </a:rPr>
              <a:t>[Create pull request] </a:t>
            </a:r>
            <a:r>
              <a:rPr lang="ko-KR" altLang="en-US" sz="1400">
                <a:solidFill>
                  <a:prstClr val="black"/>
                </a:solidFill>
              </a:rPr>
              <a:t>클릭하고 내용 작성</a:t>
            </a:r>
            <a:endParaRPr lang="en-US" altLang="ko-KR" sz="1400">
              <a:solidFill>
                <a:prstClr val="black"/>
              </a:solidFill>
            </a:endParaRPr>
          </a:p>
          <a:p>
            <a:pPr lvl="0">
              <a:lnSpc>
                <a:spcPct val="150000"/>
              </a:lnSpc>
            </a:pPr>
            <a:r>
              <a:rPr lang="ko-KR" altLang="en-US" sz="1400">
                <a:solidFill>
                  <a:prstClr val="black"/>
                </a:solidFill>
              </a:rPr>
              <a:t>오픈 소스 개발자가 검토 후 원본 소스에 병합하거나 추가 정보를 요청할 수 있음</a:t>
            </a:r>
            <a:endParaRPr lang="en-US" altLang="ko-KR" sz="14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24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깃허브에 개인 블로그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1077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방법 </a:t>
            </a:r>
            <a:r>
              <a:rPr lang="en-US" altLang="ko-KR" b="1"/>
              <a:t>1) </a:t>
            </a:r>
            <a:r>
              <a:rPr lang="ko-KR" altLang="en-US" b="1"/>
              <a:t>직접 홈페이지 소스를 작성했을 때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4ABCA-A950-474F-B53F-8AD4B1F159DA}"/>
              </a:ext>
            </a:extLst>
          </p:cNvPr>
          <p:cNvSpPr txBox="1"/>
          <p:nvPr/>
        </p:nvSpPr>
        <p:spPr>
          <a:xfrm>
            <a:off x="528507" y="1612082"/>
            <a:ext cx="5654180" cy="23128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새로운 저장소를 만듦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저장소 이름을 계정</a:t>
            </a:r>
            <a:r>
              <a:rPr lang="en-US" altLang="ko-KR" sz="1400"/>
              <a:t>.github.io </a:t>
            </a:r>
            <a:r>
              <a:rPr lang="ko-KR" altLang="en-US" sz="1400"/>
              <a:t>라고 해야 함</a:t>
            </a:r>
            <a:r>
              <a:rPr lang="en-US" altLang="ko-KR" sz="1400"/>
              <a:t>.</a:t>
            </a:r>
            <a:br>
              <a:rPr lang="en-US" altLang="ko-KR" sz="1400"/>
            </a:br>
            <a:r>
              <a:rPr lang="en-US" altLang="ko-KR" sz="1400"/>
              <a:t>- Initialize this repository with a README</a:t>
            </a:r>
            <a:r>
              <a:rPr lang="ko-KR" altLang="en-US" sz="1400"/>
              <a:t>에 반드시 체크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저장소에서 </a:t>
            </a:r>
            <a:r>
              <a:rPr lang="en-US" altLang="ko-KR" sz="1400"/>
              <a:t>[Upload files]</a:t>
            </a:r>
            <a:r>
              <a:rPr lang="ko-KR" altLang="en-US" sz="1400"/>
              <a:t>를 클릭한 후 홈페이지 파일 업로드</a:t>
            </a:r>
            <a:br>
              <a:rPr lang="en-US" altLang="ko-KR" sz="1400"/>
            </a:br>
            <a:r>
              <a:rPr lang="en-US" altLang="ko-KR" sz="1400"/>
              <a:t>- </a:t>
            </a:r>
            <a:r>
              <a:rPr lang="ko-KR" altLang="en-US" sz="1400"/>
              <a:t>서브 폴더까지 업로드하기 위해 탐색기에서 깃허브로 드래그하는 것이 편리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웹 브라우저에서 홈페이지 주소</a:t>
            </a:r>
            <a:r>
              <a:rPr lang="en-US" altLang="ko-KR" sz="1400"/>
              <a:t>(</a:t>
            </a:r>
            <a:r>
              <a:rPr lang="ko-KR" altLang="en-US" sz="1400"/>
              <a:t>계정</a:t>
            </a:r>
            <a:r>
              <a:rPr lang="en-US" altLang="ko-KR" sz="1400"/>
              <a:t>.github.io)</a:t>
            </a:r>
            <a:r>
              <a:rPr lang="ko-KR" altLang="en-US" sz="1400"/>
              <a:t>를 입력하고 확인 </a:t>
            </a:r>
            <a:endParaRPr lang="en-US" altLang="ko-KR" sz="1400"/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859A3EDE-985D-42BB-96F7-C4FBFF315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593" y="1477127"/>
            <a:ext cx="4279297" cy="36463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3992872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깃허브에 개인 블로그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1077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방법 </a:t>
            </a:r>
            <a:r>
              <a:rPr lang="en-US" altLang="ko-KR" b="1"/>
              <a:t>2) </a:t>
            </a:r>
            <a:r>
              <a:rPr lang="ko-KR" altLang="en-US" b="1"/>
              <a:t>지킬 테마 사용하기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4ABCA-A950-474F-B53F-8AD4B1F159DA}"/>
              </a:ext>
            </a:extLst>
          </p:cNvPr>
          <p:cNvSpPr txBox="1"/>
          <p:nvPr/>
        </p:nvSpPr>
        <p:spPr>
          <a:xfrm>
            <a:off x="528506" y="1612082"/>
            <a:ext cx="8967831" cy="6970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홈페이지 파일을 만들지 않았을 때 지킬 테마 사용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한번에 블로그 전체를 살펴볼 수 있어야 하거나 블로그처럼 게시물을 작성하거나 수정해야 할 때</a:t>
            </a:r>
            <a:endParaRPr lang="en-US" altLang="ko-KR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FC93D-3A4D-40D4-8966-305815727EA3}"/>
              </a:ext>
            </a:extLst>
          </p:cNvPr>
          <p:cNvSpPr txBox="1"/>
          <p:nvPr/>
        </p:nvSpPr>
        <p:spPr>
          <a:xfrm>
            <a:off x="509847" y="2646330"/>
            <a:ext cx="10058400" cy="29592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>
                <a:highlight>
                  <a:srgbClr val="FFFF00"/>
                </a:highlight>
              </a:rPr>
              <a:t>지킬 테마 </a:t>
            </a:r>
            <a:r>
              <a:rPr lang="ko-KR" altLang="en-US" sz="1400"/>
              <a:t>저장소를 </a:t>
            </a:r>
            <a:r>
              <a:rPr lang="en-US" altLang="ko-KR" sz="1400"/>
              <a:t>Fork </a:t>
            </a:r>
            <a:r>
              <a:rPr lang="ko-KR" altLang="en-US" sz="1400"/>
              <a:t>함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복제된 저장소에서 </a:t>
            </a:r>
            <a:r>
              <a:rPr lang="en-US" altLang="ko-KR" sz="1400"/>
              <a:t>[Settings] </a:t>
            </a:r>
            <a:r>
              <a:rPr lang="ko-KR" altLang="en-US" sz="1400"/>
              <a:t>를</a:t>
            </a:r>
            <a:r>
              <a:rPr lang="en-US" altLang="ko-KR" sz="1400"/>
              <a:t> </a:t>
            </a:r>
            <a:r>
              <a:rPr lang="ko-KR" altLang="en-US" sz="1400"/>
              <a:t>클릭한 후 </a:t>
            </a:r>
            <a:r>
              <a:rPr lang="en-US" altLang="ko-KR" sz="1400"/>
              <a:t>‘Repository name’ </a:t>
            </a:r>
            <a:r>
              <a:rPr lang="ko-KR" altLang="en-US" sz="1400"/>
              <a:t>항목에 </a:t>
            </a:r>
            <a:r>
              <a:rPr lang="en-US" altLang="ko-KR" sz="1400"/>
              <a:t>‘</a:t>
            </a:r>
            <a:r>
              <a:rPr lang="ko-KR" altLang="en-US" sz="1400"/>
              <a:t>계정</a:t>
            </a:r>
            <a:r>
              <a:rPr lang="en-US" altLang="ko-KR" sz="1400"/>
              <a:t>.github.io’ </a:t>
            </a:r>
            <a:r>
              <a:rPr lang="ko-KR" altLang="en-US" sz="1400"/>
              <a:t>입력한 후 </a:t>
            </a:r>
            <a:r>
              <a:rPr lang="en-US" altLang="ko-KR" sz="1400"/>
              <a:t>[Rename] </a:t>
            </a:r>
            <a:r>
              <a:rPr lang="ko-KR" altLang="en-US" sz="1400"/>
              <a:t>클릭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_config.yml </a:t>
            </a:r>
            <a:r>
              <a:rPr lang="ko-KR" altLang="en-US" sz="1400"/>
              <a:t>파일을 자신에 맞게 수정 </a:t>
            </a:r>
            <a:r>
              <a:rPr lang="en-US" altLang="ko-KR" sz="1400"/>
              <a:t>(</a:t>
            </a:r>
            <a:r>
              <a:rPr lang="ko-KR" altLang="en-US" sz="1400"/>
              <a:t>대부분 파일 안에 어느 부분을 수정할지 설명이 포함되어 있으므로 참고</a:t>
            </a:r>
            <a:r>
              <a:rPr lang="en-US" altLang="ko-KR" sz="1400"/>
              <a:t>)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웹 브라우저에서 계정</a:t>
            </a:r>
            <a:r>
              <a:rPr lang="en-US" altLang="ko-KR" sz="1400"/>
              <a:t>.github.io</a:t>
            </a:r>
            <a:r>
              <a:rPr lang="ko-KR" altLang="en-US" sz="1400"/>
              <a:t>에 접속해서 제대로 표시되는지 확인</a:t>
            </a:r>
            <a:endParaRPr lang="en-US" altLang="ko-KR" sz="1400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A5F84B6-5B41-46FE-8EBF-785EACA58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48" y="3429000"/>
            <a:ext cx="3744090" cy="123712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7879C7A-E190-4715-9BF7-A860361B50ED}"/>
              </a:ext>
            </a:extLst>
          </p:cNvPr>
          <p:cNvSpPr/>
          <p:nvPr/>
        </p:nvSpPr>
        <p:spPr>
          <a:xfrm>
            <a:off x="1946030" y="2410598"/>
            <a:ext cx="4644705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>
                <a:solidFill>
                  <a:srgbClr val="0070C0"/>
                </a:solidFill>
              </a:rPr>
              <a:t>지킬 테마는 깃허브에서 검색하거나 </a:t>
            </a:r>
            <a:r>
              <a:rPr lang="en-US" altLang="ko-KR" sz="1100">
                <a:solidFill>
                  <a:srgbClr val="0070C0"/>
                </a:solidFill>
              </a:rPr>
              <a:t>jekyllthemes.com</a:t>
            </a:r>
            <a:r>
              <a:rPr lang="ko-KR" altLang="en-US" sz="1100">
                <a:solidFill>
                  <a:srgbClr val="0070C0"/>
                </a:solidFill>
              </a:rPr>
              <a:t>에서 검색</a:t>
            </a:r>
            <a:endParaRPr lang="en-US" altLang="ko-KR" sz="1100">
              <a:solidFill>
                <a:srgbClr val="0070C0"/>
              </a:solidFill>
            </a:endParaRPr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9ACC903A-3314-4A1B-8C27-05EF63724204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01476" y="2593691"/>
            <a:ext cx="644554" cy="15677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3318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깃허브에 개인 블로그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28506" y="1107795"/>
            <a:ext cx="5567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방법 </a:t>
            </a:r>
            <a:r>
              <a:rPr lang="en-US" altLang="ko-KR" b="1"/>
              <a:t>2) </a:t>
            </a:r>
            <a:r>
              <a:rPr lang="ko-KR" altLang="en-US" b="1"/>
              <a:t>지킬 테마에서 포스트하기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84ABCA-A950-474F-B53F-8AD4B1F159DA}"/>
              </a:ext>
            </a:extLst>
          </p:cNvPr>
          <p:cNvSpPr txBox="1"/>
          <p:nvPr/>
        </p:nvSpPr>
        <p:spPr>
          <a:xfrm>
            <a:off x="528506" y="1612082"/>
            <a:ext cx="8967831" cy="373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/>
              <a:t>_posts </a:t>
            </a:r>
            <a:r>
              <a:rPr lang="ko-KR" altLang="en-US" sz="1400"/>
              <a:t>디렉터리에 있는 기본 포트스 파일을 참고해서 그 형식대로 포스트 작성</a:t>
            </a:r>
            <a:endParaRPr lang="en-US" altLang="ko-KR" sz="1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FC93D-3A4D-40D4-8966-305815727EA3}"/>
              </a:ext>
            </a:extLst>
          </p:cNvPr>
          <p:cNvSpPr txBox="1"/>
          <p:nvPr/>
        </p:nvSpPr>
        <p:spPr>
          <a:xfrm>
            <a:off x="509847" y="2646330"/>
            <a:ext cx="10058400" cy="32823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기본 포스트 파일 </a:t>
            </a:r>
            <a:r>
              <a:rPr lang="en-US" altLang="ko-KR" sz="1400"/>
              <a:t>‘2014-3-3-Hello-World.md </a:t>
            </a:r>
            <a:r>
              <a:rPr lang="ko-KR" altLang="en-US" sz="1400"/>
              <a:t>을 열고 수정 버튼 클릭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파일 안에 포함되어 있는 설명을 참고해서 어느 부분이 수정 가능하고</a:t>
            </a:r>
            <a:r>
              <a:rPr lang="en-US" altLang="ko-KR" sz="1400"/>
              <a:t>, </a:t>
            </a:r>
            <a:r>
              <a:rPr lang="ko-KR" altLang="en-US" sz="1400"/>
              <a:t>어디는 수정하면 안되는지 확인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포스트에 꼭 포함되어야 할 내용 부분을 선택해서 복사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_posts </a:t>
            </a:r>
            <a:r>
              <a:rPr lang="ko-KR" altLang="en-US" sz="1400"/>
              <a:t>디렉터리 화면으로 돌아온 후 </a:t>
            </a:r>
            <a:r>
              <a:rPr lang="en-US" altLang="ko-KR" sz="1400"/>
              <a:t>[Create new file] </a:t>
            </a:r>
            <a:r>
              <a:rPr lang="ko-KR" altLang="en-US" sz="1400"/>
              <a:t>클릭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포스트 파일 이름 형식에 맞게 오늘 날짜가 들어간 파일 이름 작성</a:t>
            </a:r>
            <a:r>
              <a:rPr lang="en-US" altLang="ko-KR" sz="1400"/>
              <a:t>. </a:t>
            </a:r>
            <a:r>
              <a:rPr lang="ko-KR" altLang="en-US" sz="1200"/>
              <a:t>예</a:t>
            </a:r>
            <a:r>
              <a:rPr lang="en-US" altLang="ko-KR" sz="1200"/>
              <a:t>) 2019-08-31-first.md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포스트 내용에 복사한 내용 붙여넣고</a:t>
            </a:r>
            <a:r>
              <a:rPr lang="en-US" altLang="ko-KR" sz="1400"/>
              <a:t>, </a:t>
            </a:r>
            <a:r>
              <a:rPr lang="ko-KR" altLang="en-US" sz="1400"/>
              <a:t>원하는 내용을 추가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포스트에 이미지를 삽입하려면 </a:t>
            </a:r>
            <a:r>
              <a:rPr lang="en-US" altLang="ko-KR" sz="1400"/>
              <a:t>05</a:t>
            </a:r>
            <a:r>
              <a:rPr lang="ko-KR" altLang="en-US" sz="1400"/>
              <a:t>장에서 공부한 </a:t>
            </a:r>
            <a:r>
              <a:rPr lang="en-US" altLang="ko-KR" sz="1400"/>
              <a:t>README </a:t>
            </a:r>
            <a:r>
              <a:rPr lang="ko-KR" altLang="en-US" sz="1400"/>
              <a:t>파일에 이미지 추가하는 방법 참고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커밋 메시지와 함께 커밋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/>
              <a:t>_posts </a:t>
            </a:r>
            <a:r>
              <a:rPr lang="ko-KR" altLang="en-US" sz="1400"/>
              <a:t>디렉터리에 방금 만든 포스트가 추가되었는지 확인</a:t>
            </a:r>
            <a:endParaRPr lang="en-US" altLang="ko-KR" sz="140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/>
              <a:t>웹 브라우저에서 </a:t>
            </a:r>
            <a:r>
              <a:rPr lang="en-US" altLang="ko-KR" sz="1400"/>
              <a:t>‘</a:t>
            </a:r>
            <a:r>
              <a:rPr lang="ko-KR" altLang="en-US" sz="1400"/>
              <a:t>계정</a:t>
            </a:r>
            <a:r>
              <a:rPr lang="en-US" altLang="ko-KR" sz="1400"/>
              <a:t>.github.io’</a:t>
            </a:r>
            <a:r>
              <a:rPr lang="ko-KR" altLang="en-US" sz="1400"/>
              <a:t>로 접속해서 새로 작성한 포스트가 나타나는지 확인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1706273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버전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버전이란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532FF-9F15-4538-8CCA-A70E4F7B95C9}"/>
              </a:ext>
            </a:extLst>
          </p:cNvPr>
          <p:cNvSpPr txBox="1"/>
          <p:nvPr/>
        </p:nvSpPr>
        <p:spPr>
          <a:xfrm>
            <a:off x="788565" y="1845578"/>
            <a:ext cx="4572000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깃에서 문서를 수정하고 저장할 때마다 생기는 것</a:t>
            </a:r>
            <a:r>
              <a:rPr lang="en-US" altLang="ko-KR" sz="140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버전마다 변경 시점과 변경 내용을 확인할 수 있음</a:t>
            </a:r>
            <a:endParaRPr lang="en-US" altLang="ko-KR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/>
              <a:t>이전 버전으로 되돌아갈 수 있음</a:t>
            </a:r>
          </a:p>
        </p:txBody>
      </p:sp>
    </p:spTree>
    <p:extLst>
      <p:ext uri="{BB962C8B-B14F-4D97-AF65-F5344CB8AC3E}">
        <p14:creationId xmlns:p14="http://schemas.microsoft.com/office/powerpoint/2010/main" val="1915610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버전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스테이지와 커밋 이해하기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66979504-BA09-46F5-9B7A-1138C3AF37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315" y="2244055"/>
            <a:ext cx="6685714" cy="23142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E752D7-8EC5-42C7-A989-E4570FC2B912}"/>
              </a:ext>
            </a:extLst>
          </p:cNvPr>
          <p:cNvSpPr txBox="1"/>
          <p:nvPr/>
        </p:nvSpPr>
        <p:spPr>
          <a:xfrm>
            <a:off x="612397" y="4613945"/>
            <a:ext cx="3129383" cy="821379"/>
          </a:xfrm>
          <a:prstGeom prst="rect">
            <a:avLst/>
          </a:prstGeom>
          <a:solidFill>
            <a:srgbClr val="F7FCFF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/>
              <a:t>- </a:t>
            </a:r>
            <a:r>
              <a:rPr lang="ko-KR" altLang="en-US" sz="1100"/>
              <a:t>파일 수정</a:t>
            </a:r>
            <a:r>
              <a:rPr lang="en-US" altLang="ko-KR" sz="1100"/>
              <a:t>, </a:t>
            </a:r>
            <a:r>
              <a:rPr lang="ko-KR" altLang="en-US" sz="1100"/>
              <a:t>저장 등의 작업을 하는 디렉터리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- ‘</a:t>
            </a:r>
            <a:r>
              <a:rPr lang="ko-KR" altLang="en-US" sz="1100"/>
              <a:t>작업 디렉터리</a:t>
            </a:r>
            <a:r>
              <a:rPr lang="en-US" altLang="ko-KR" sz="1100"/>
              <a:t>(working directory)’</a:t>
            </a:r>
            <a:r>
              <a:rPr lang="ko-KR" altLang="en-US" sz="1100"/>
              <a:t>라고도 함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- </a:t>
            </a:r>
            <a:r>
              <a:rPr lang="ko-KR" altLang="en-US" sz="1100"/>
              <a:t>우리 눈에 보이는 디렉터리가 바로 작업 트리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9F3CE53-2868-4665-AC26-83D95C933FDE}"/>
              </a:ext>
            </a:extLst>
          </p:cNvPr>
          <p:cNvGrpSpPr/>
          <p:nvPr/>
        </p:nvGrpSpPr>
        <p:grpSpPr>
          <a:xfrm>
            <a:off x="2122415" y="3171039"/>
            <a:ext cx="998291" cy="1442906"/>
            <a:chOff x="2122415" y="3171039"/>
            <a:chExt cx="998291" cy="1442906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47B5C57-675A-4A5C-A5BF-09C1CD1A9F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2415" y="3171039"/>
              <a:ext cx="9982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1F20AB35-D33A-4F5F-A599-8029257CD877}"/>
                </a:ext>
              </a:extLst>
            </p:cNvPr>
            <p:cNvCxnSpPr/>
            <p:nvPr/>
          </p:nvCxnSpPr>
          <p:spPr>
            <a:xfrm>
              <a:off x="2122415" y="3171039"/>
              <a:ext cx="0" cy="1442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0C563E2-7D88-490E-9126-BBC00DF86D10}"/>
              </a:ext>
            </a:extLst>
          </p:cNvPr>
          <p:cNvSpPr txBox="1"/>
          <p:nvPr/>
        </p:nvSpPr>
        <p:spPr>
          <a:xfrm>
            <a:off x="5025006" y="1236035"/>
            <a:ext cx="2324675" cy="821379"/>
          </a:xfrm>
          <a:prstGeom prst="rect">
            <a:avLst/>
          </a:prstGeom>
          <a:solidFill>
            <a:srgbClr val="F7FCFF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/>
              <a:t>- </a:t>
            </a:r>
            <a:r>
              <a:rPr lang="ko-KR" altLang="en-US" sz="1100"/>
              <a:t>버전을 만들 파일이 대기하는 곳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- ‘</a:t>
            </a:r>
            <a:r>
              <a:rPr lang="ko-KR" altLang="en-US" sz="1100"/>
              <a:t>스테이징 영역＇이라고도 함</a:t>
            </a:r>
            <a:endParaRPr lang="en-US" altLang="ko-KR" sz="1100"/>
          </a:p>
          <a:p>
            <a:pPr>
              <a:lnSpc>
                <a:spcPct val="150000"/>
              </a:lnSpc>
            </a:pPr>
            <a:r>
              <a:rPr lang="en-US" altLang="ko-KR" sz="1100"/>
              <a:t>- </a:t>
            </a:r>
            <a:r>
              <a:rPr lang="ko-KR" altLang="en-US" sz="1100"/>
              <a:t>눈에 보이지 않음</a:t>
            </a: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126F55EC-F1BE-4916-A168-F06E66D80018}"/>
              </a:ext>
            </a:extLst>
          </p:cNvPr>
          <p:cNvCxnSpPr>
            <a:cxnSpLocks/>
          </p:cNvCxnSpPr>
          <p:nvPr/>
        </p:nvCxnSpPr>
        <p:spPr>
          <a:xfrm flipV="1">
            <a:off x="5687736" y="2080470"/>
            <a:ext cx="0" cy="8892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F08A3C-BA3B-4B34-9184-EB9F8F3B173E}"/>
              </a:ext>
            </a:extLst>
          </p:cNvPr>
          <p:cNvSpPr txBox="1"/>
          <p:nvPr/>
        </p:nvSpPr>
        <p:spPr>
          <a:xfrm>
            <a:off x="7443832" y="4646714"/>
            <a:ext cx="4051881" cy="821379"/>
          </a:xfrm>
          <a:prstGeom prst="rect">
            <a:avLst/>
          </a:prstGeom>
          <a:solidFill>
            <a:srgbClr val="F7FCFF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/>
              <a:t>- </a:t>
            </a:r>
            <a:r>
              <a:rPr lang="ko-KR" altLang="en-US" sz="1100"/>
              <a:t>스테이지에 있는 대기 파일을 버전으로 만들어 저장하는 곳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en-US" altLang="ko-KR" sz="1100"/>
              <a:t>‘</a:t>
            </a:r>
            <a:r>
              <a:rPr lang="ko-KR" altLang="en-US" sz="1100"/>
              <a:t>리포지토리＇라고도 함</a:t>
            </a:r>
            <a:endParaRPr lang="en-US" altLang="ko-KR" sz="110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100"/>
              <a:t>눈에 보이지 않음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3C0389A-7489-4C6A-BE42-1AFD77FF5CC2}"/>
              </a:ext>
            </a:extLst>
          </p:cNvPr>
          <p:cNvGrpSpPr/>
          <p:nvPr/>
        </p:nvGrpSpPr>
        <p:grpSpPr>
          <a:xfrm flipH="1">
            <a:off x="8819757" y="3115435"/>
            <a:ext cx="998291" cy="1442906"/>
            <a:chOff x="2122415" y="3171039"/>
            <a:chExt cx="998291" cy="144290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75A6186D-82D9-4012-BBC2-11EB4F1C12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22415" y="3171039"/>
              <a:ext cx="99829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AEF5BF93-B9B8-45DC-AC71-4C33AF8918BE}"/>
                </a:ext>
              </a:extLst>
            </p:cNvPr>
            <p:cNvCxnSpPr/>
            <p:nvPr/>
          </p:nvCxnSpPr>
          <p:spPr>
            <a:xfrm>
              <a:off x="2122415" y="3171039"/>
              <a:ext cx="0" cy="144290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43484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1FAEB-11F6-453C-BE2F-33AE7E0B0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버전 만들기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21F521-4FC2-4FE6-ADA5-DA61ADCC5E28}"/>
              </a:ext>
            </a:extLst>
          </p:cNvPr>
          <p:cNvSpPr txBox="1"/>
          <p:nvPr/>
        </p:nvSpPr>
        <p:spPr>
          <a:xfrm>
            <a:off x="536895" y="1149292"/>
            <a:ext cx="4488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버전을 만드는 과정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B107E9-DA06-4F6D-94A8-FAAFA41D8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84" y="1750627"/>
            <a:ext cx="4585867" cy="1349166"/>
          </a:xfrm>
          <a:prstGeom prst="rect">
            <a:avLst/>
          </a:prstGeom>
        </p:spPr>
      </p:pic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6E2F3588-A47B-4086-AD38-1BC2C865FB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84" y="3310979"/>
            <a:ext cx="4585867" cy="134916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8E1A9D-711A-406E-A380-639373586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484" y="4871331"/>
            <a:ext cx="4585867" cy="128248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928A4A-DBBD-49F3-B685-1434B6CA76B0}"/>
              </a:ext>
            </a:extLst>
          </p:cNvPr>
          <p:cNvSpPr txBox="1"/>
          <p:nvPr/>
        </p:nvSpPr>
        <p:spPr>
          <a:xfrm>
            <a:off x="2273416" y="2290427"/>
            <a:ext cx="3344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1) </a:t>
            </a:r>
            <a:r>
              <a:rPr lang="ko-KR" altLang="en-US" sz="1400"/>
              <a:t>작업 트리에서 파일을 수정하고 저장</a:t>
            </a:r>
            <a:endParaRPr lang="en-US" altLang="ko-KR" sz="14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9A269D-EA52-40EF-B102-B17562E66C07}"/>
              </a:ext>
            </a:extLst>
          </p:cNvPr>
          <p:cNvSpPr txBox="1"/>
          <p:nvPr/>
        </p:nvSpPr>
        <p:spPr>
          <a:xfrm>
            <a:off x="2093879" y="3677785"/>
            <a:ext cx="3523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2) </a:t>
            </a:r>
            <a:r>
              <a:rPr lang="ko-KR" altLang="en-US" sz="1400"/>
              <a:t>버전을 만들고 싶다면 스테이지에 넣음</a:t>
            </a:r>
            <a:endParaRPr lang="en-US" altLang="ko-KR" sz="1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A1DDC4-DF9A-46F6-A7B1-BFE9213322B9}"/>
              </a:ext>
            </a:extLst>
          </p:cNvPr>
          <p:cNvSpPr txBox="1"/>
          <p:nvPr/>
        </p:nvSpPr>
        <p:spPr>
          <a:xfrm>
            <a:off x="1313216" y="5204798"/>
            <a:ext cx="4304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3) </a:t>
            </a:r>
            <a:r>
              <a:rPr lang="ko-KR" altLang="en-US" sz="1400"/>
              <a:t>스테이지에 있던 파일을 저장소에 버전으로 저장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3717162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3888</Words>
  <Application>Microsoft Office PowerPoint</Application>
  <PresentationFormat>와이드스크린</PresentationFormat>
  <Paragraphs>526</Paragraphs>
  <Slides>67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1" baseType="lpstr">
      <vt:lpstr>D2Coding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버전 만들기</vt:lpstr>
      <vt:lpstr>버전 만들기</vt:lpstr>
      <vt:lpstr>버전 만들기</vt:lpstr>
      <vt:lpstr>버전 만들기</vt:lpstr>
      <vt:lpstr>버전 만들기</vt:lpstr>
      <vt:lpstr>버전 만들기</vt:lpstr>
      <vt:lpstr>버전 만들기</vt:lpstr>
      <vt:lpstr>커밋 내용 확인하기</vt:lpstr>
      <vt:lpstr>커밋 내용 확인하기</vt:lpstr>
      <vt:lpstr>단계마다 파일 상태 알아보기</vt:lpstr>
      <vt:lpstr>작업 되돌리기</vt:lpstr>
      <vt:lpstr>브랜치란</vt:lpstr>
      <vt:lpstr>브랜치란</vt:lpstr>
      <vt:lpstr>브랜치 만들기</vt:lpstr>
      <vt:lpstr>브랜치 만들기</vt:lpstr>
      <vt:lpstr>브랜치 만들기</vt:lpstr>
      <vt:lpstr>브랜치 정보 확인하기</vt:lpstr>
      <vt:lpstr>브랜치 정보 확인하기</vt:lpstr>
      <vt:lpstr>브랜치 병합하기 </vt:lpstr>
      <vt:lpstr>브랜치 관리하기 </vt:lpstr>
      <vt:lpstr>브랜치 관리하기 </vt:lpstr>
      <vt:lpstr>브랜치 관리하기 </vt:lpstr>
      <vt:lpstr>브랜치 관리하기 </vt:lpstr>
      <vt:lpstr>브랜치 관리하기 </vt:lpstr>
      <vt:lpstr>브랜치 관리하기 </vt:lpstr>
      <vt:lpstr>원격 저장소와 깃허브</vt:lpstr>
      <vt:lpstr>원격 저장소와 깃허브</vt:lpstr>
      <vt:lpstr>원격 저장소와 깃허브</vt:lpstr>
      <vt:lpstr>원격 저장소와 깃허브</vt:lpstr>
      <vt:lpstr>원격 저장소와 깃허브</vt:lpstr>
      <vt:lpstr>원격 저장소와 깃허브</vt:lpstr>
      <vt:lpstr>깃허브에 원격 저장소 만들기</vt:lpstr>
      <vt:lpstr>지역 저장소를 원격 저장소에 연결하기</vt:lpstr>
      <vt:lpstr>원격 저장소에 올리기 및 내려받기</vt:lpstr>
      <vt:lpstr>원격 저장소에 올리기 및 내려받기</vt:lpstr>
      <vt:lpstr>원격 저장소에 올리기 및 내려받기</vt:lpstr>
      <vt:lpstr>깃허브에 SSH 원격 접속하기</vt:lpstr>
      <vt:lpstr>깃허브에 SSH 원격 접속하기</vt:lpstr>
      <vt:lpstr>깃허브에 SSH 원격 접속하기</vt:lpstr>
      <vt:lpstr>깃허브에 SSH 원격 접속하기</vt:lpstr>
      <vt:lpstr>깃허브에 SSH 원격 접속하기</vt:lpstr>
      <vt:lpstr>여러 컴퓨터에서 원격 저장소 함께 사용하기</vt:lpstr>
      <vt:lpstr>여러 컴퓨터에서 원격 저장소 함께 사용하기</vt:lpstr>
      <vt:lpstr>여러 컴퓨터에서 원격 저장소 함께 사용하기</vt:lpstr>
      <vt:lpstr>원격 브랜치 정보 가져오기</vt:lpstr>
      <vt:lpstr>원격 브랜치 정보 가져오기</vt:lpstr>
      <vt:lpstr>원격 브랜치 정보 가져오기</vt:lpstr>
      <vt:lpstr>협업의 기본 알아보기</vt:lpstr>
      <vt:lpstr>협업의 기본 알아보기</vt:lpstr>
      <vt:lpstr>협업의 기본 알아보기</vt:lpstr>
      <vt:lpstr>협업의 기본 알아보기</vt:lpstr>
      <vt:lpstr>협업에서 브랜치 사용하기</vt:lpstr>
      <vt:lpstr>깃허브 프로필 관리하기</vt:lpstr>
      <vt:lpstr>README 파일 작성하기</vt:lpstr>
      <vt:lpstr>README 파일 작성하기</vt:lpstr>
      <vt:lpstr>README 파일 작성하기</vt:lpstr>
      <vt:lpstr>오픈 소스 프로젝트에 기여하기</vt:lpstr>
      <vt:lpstr>오픈 소스 프로젝트에 기여하기</vt:lpstr>
      <vt:lpstr>깃허브에 개인 블로그 만들기</vt:lpstr>
      <vt:lpstr>깃허브에 개인 블로그 만들기</vt:lpstr>
      <vt:lpstr>깃허브에 개인 블로그 만들기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Ko Kyunghee</dc:creator>
  <cp:lastModifiedBy>kangwook lee</cp:lastModifiedBy>
  <cp:revision>17</cp:revision>
  <dcterms:created xsi:type="dcterms:W3CDTF">2019-12-23T02:38:38Z</dcterms:created>
  <dcterms:modified xsi:type="dcterms:W3CDTF">2023-11-15T23:36:14Z</dcterms:modified>
</cp:coreProperties>
</file>